
<file path=[Content_Types].xml><?xml version="1.0" encoding="utf-8"?>
<Types xmlns="http://schemas.openxmlformats.org/package/2006/content-types">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735B90-D625-42AE-9144-34ED3E8882BC}" v="2" dt="2026-10-19T11:31:37.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387" autoAdjust="0"/>
  </p:normalViewPr>
  <p:slideViewPr>
    <p:cSldViewPr snapToGrid="0">
      <p:cViewPr varScale="1">
        <p:scale>
          <a:sx n="102" d="100"/>
          <a:sy n="102"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Make it clear what you want approved at this meeting. The request could cover the evaluation alone, or a purchase budget that can only be used once the agreed checks are complete.</a:t>
            </a:r>
          </a:p>
          <a:p>
            <a:endParaRPr dirty="0"/>
          </a:p>
          <a:p>
            <a:r>
              <a:rPr dirty="0"/>
              <a:t>Explain the strongest reason Argent suits this organisation. The usual procurement and contract approvals still apply, even if Argent becomes the preferred option.</a:t>
            </a:r>
          </a:p>
          <a:p>
            <a:endParaRPr dirty="0"/>
          </a:p>
          <a:p>
            <a:r>
              <a:rPr dirty="0"/>
              <a:t>Replace the budget and pricing placeholders before presenting. Check that the amounts, scope and approval conditions match the recommendation on slide 18.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problems your teams can recognise from their own work. For each one, include a recent example, where the evidence came from and who manages that process. Remove any rows that do not apply and add others where needed.</a:t>
            </a:r>
          </a:p>
          <a:p>
            <a:endParaRPr dirty="0"/>
          </a:p>
          <a:p>
            <a:r>
              <a:rPr dirty="0"/>
              <a:t>Be specific about the effect on the business. A delayed approval may hold up work, but any dollar value attached to that delay needs evidence.</a:t>
            </a:r>
          </a:p>
          <a:p>
            <a:endParaRPr dirty="0"/>
          </a:p>
          <a:p>
            <a:r>
              <a:rPr dirty="0"/>
              <a:t>Explain why a decision is needed now. That might be an upcoming renewal, planned growth or an audit finding that needs a response.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Build this table from current contracts and invoices. Include subscriptions, external support and integration charges. Add rows or use another slide if needed so the full cost remains visible.</a:t>
            </a:r>
          </a:p>
          <a:p>
            <a:endParaRPr dirty="0"/>
          </a:p>
          <a:p>
            <a:r>
              <a:rPr dirty="0"/>
              <a:t>Check what each fee covers so a bundled charge only appears once. Confirm renewal dates, minimum contract terms and any exit penalties.</a:t>
            </a:r>
          </a:p>
          <a:p>
            <a:endParaRPr dirty="0"/>
          </a:p>
          <a:p>
            <a:r>
              <a:rPr dirty="0"/>
              <a:t>Then identify which bills would actually stop, and when. Some systems may need to stay in place. Record existing staff time separately from these cash costs.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Time representative examples of the same task before and during the pilot. Compare cases with similar complexity so the result is fair.</a:t>
            </a:r>
          </a:p>
          <a:p>
            <a:endParaRPr dirty="0"/>
          </a:p>
          <a:p>
            <a:r>
              <a:rPr dirty="0"/>
              <a:t>For each activity, multiply the annual number of tasks by the minutes saved per task, then divide by 60. Adjust for how many people will use Argent and how much of the year it will be in use. The worked calculation is in the final appendix.</a:t>
            </a:r>
          </a:p>
          <a:p>
            <a:endParaRPr dirty="0"/>
          </a:p>
          <a:p>
            <a:r>
              <a:rPr dirty="0"/>
              <a:t>Count each task once. If a task takes longer with Argent, include that extra time too. Explain what people will do with any time saved. It becomes a cash saving only where spending, such as overtime or external labour, actually falls.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Explain which parts of our work would be easier to manage together. For example, people may currently enter the same worker details in several systems or search different folders for related evidence.</a:t>
            </a:r>
          </a:p>
          <a:p>
            <a:endParaRPr dirty="0"/>
          </a:p>
          <a:p>
            <a:r>
              <a:rPr dirty="0"/>
              <a:t>Use the connections that matter to this organisation to explain the preference for Argent. The number of available modules is only useful if those modules support the work we need to do.</a:t>
            </a:r>
          </a:p>
          <a:p>
            <a:endParaRPr dirty="0"/>
          </a:p>
          <a:p>
            <a:r>
              <a:rPr dirty="0"/>
              <a:t>Check which modules and services the proposal includes. Confirm how the relevant records connect and which steps still need someone to act. The platform does not automatically exchange every field between every module.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Choose one risk the audience knows and follow it through the system. Start with the BBRA finding, open the BowTie and then show the control standard that describes what needs to work.</a:t>
            </a:r>
          </a:p>
          <a:p>
            <a:endParaRPr dirty="0"/>
          </a:p>
          <a:p>
            <a:r>
              <a:rPr dirty="0"/>
              <a:t>Show who is responsible for the control, how a verification is scheduled and where the evidence is kept. Finish with an example of a failed or incomplete check and the resulting deviation, so the audience can see what happens next.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Choose a workforce process included in the proposed rollout, such as site access or equipment authorisation.</a:t>
            </a:r>
          </a:p>
          <a:p>
            <a:endParaRPr dirty="0"/>
          </a:p>
          <a:p>
            <a:r>
              <a:rPr dirty="0"/>
              <a:t>Show what happens when a worker meets the requirements, then repeat the example with a missing or expired qualification. Explain the decision or approval step that follows under the configured rules.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claim here is about how many definitions administrators can create, such as permit types, document types or risk matrices. Explain which new types we would want to add ourselves.</a:t>
            </a:r>
          </a:p>
          <a:p>
            <a:endParaRPr dirty="0"/>
          </a:p>
          <a:p>
            <a:r>
              <a:rPr dirty="0"/>
              <a:t>Individual designs still have limits. A Workflow design currently supports up to 200 unique fields and 30 sequential approval steps.</a:t>
            </a:r>
          </a:p>
          <a:p>
            <a:endParaRPr dirty="0"/>
          </a:p>
          <a:p>
            <a:r>
              <a:rPr dirty="0"/>
              <a:t>Other limits, including matrix dimensions, file storage, user numbers and infrastructure, need to be checked separately. The absence of a preset limit on definitions does not settle those questions.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Name the modules, sites and people included in the first rollout. Explain which process we want to improve first and who will own the result.</a:t>
            </a:r>
          </a:p>
          <a:p>
            <a:endParaRPr dirty="0"/>
          </a:p>
          <a:p>
            <a:r>
              <a:rPr dirty="0"/>
              <a:t>Include any modules or external services that this work depends on. Be clear about what will stay in the current systems and what we might add later.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Replace Alternative A and Alternative B with the actual options. Support the comparison with demonstrations, pilot results or written supplier responses. If a capability has not been checked, mark it as unconfirmed.</a:t>
            </a:r>
          </a:p>
          <a:p>
            <a:endParaRPr dirty="0"/>
          </a:p>
          <a:p>
            <a:r>
              <a:rPr dirty="0"/>
              <a:t>Give each supplier the same requirements, including the users, sites and workflow complexity. Include the modules and implementation work each option would need, and identify any add-ons or custom development.</a:t>
            </a:r>
          </a:p>
          <a:p>
            <a:endParaRPr dirty="0"/>
          </a:p>
          <a:p>
            <a:r>
              <a:rPr dirty="0"/>
              <a:t>Check the essential requirements first. A long feature list cannot make up for a requirement the business must have. Use the evidence in the table to explain why Argent is preferred.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Compare each option over the same three years, including costs incurred before the rollout starts. Use a forecast that shows when the payments would fall due.</a:t>
            </a:r>
          </a:p>
          <a:p>
            <a:endParaRPr dirty="0"/>
          </a:p>
          <a:p>
            <a:r>
              <a:rPr dirty="0"/>
              <a:t>Check whether hosting and support are already included in the subscription. Put subscriptions that continue during the changeover in the retained-systems row and count them once.</a:t>
            </a:r>
          </a:p>
          <a:p>
            <a:endParaRPr dirty="0"/>
          </a:p>
          <a:p>
            <a:r>
              <a:rPr dirty="0"/>
              <a:t>Include future exit fees and any extra staffing or external labour we would pay for. Leave out money already spent. Show time contributed by existing staff separately, as that is time they cannot spend on other 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Keep the financial savings clear. A cancelled subscription, a lower external bill or a confirmed reduction in overtime can reduce spending. Time saved by salaried staff may help them take on other work without changing payroll costs.</a:t>
            </a:r>
          </a:p>
          <a:p>
            <a:endParaRPr dirty="0"/>
          </a:p>
          <a:p>
            <a:r>
              <a:rPr dirty="0"/>
              <a:t>Describe improvements in oversight using measures we can check, such as whether control checks have evidence and decisions can be traced. Avoid promises that the software will guarantee compliance or prevent incidents.</a:t>
            </a:r>
          </a:p>
          <a:p>
            <a:endParaRPr dirty="0"/>
          </a:p>
          <a:p>
            <a:r>
              <a:rPr dirty="0"/>
              <a:t>If Finance agrees to put a dollar value on reduced risk, show the assumptions separately from the main cash return. Check that the same saving has not already been counted under system retirement or another benefit.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Start with Time 0, which covers spending and benefits before the rollout begins, then include the full three years. Compare the proposal with the cost of continuing our current approach.</a:t>
            </a:r>
          </a:p>
          <a:p>
            <a:endParaRPr dirty="0"/>
          </a:p>
          <a:p>
            <a:r>
              <a:rPr dirty="0"/>
              <a:t>The benefits row, B, includes current cash costs we could avoid and any other confirmed extra cash benefit. The costs row, C, includes the extra spending needed for Argent, including subscriptions, setup, migration, additional staffing, service fees and exit charges.</a:t>
            </a:r>
          </a:p>
          <a:p>
            <a:endParaRPr dirty="0"/>
          </a:p>
          <a:p>
            <a:r>
              <a:rPr dirty="0"/>
              <a:t>Use the timing of those payments and savings to explain the result shown in the 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Agree realistic assumptions with Finance and the people who manage the affected processes. Show what happens if staff take longer to adopt Argent or if the old systems stay in use for longer than planned.</a:t>
            </a:r>
          </a:p>
          <a:p>
            <a:endParaRPr dirty="0"/>
          </a:p>
          <a:p>
            <a:r>
              <a:rPr dirty="0"/>
              <a:t>Recalculate both the costs and the timing of savings in each scenario. Subscription commitments may stay the same even if use is lower. Allow for possible implementation overruns, overlapping renewals and changes in scope.</a:t>
            </a:r>
          </a:p>
          <a:p>
            <a:endParaRPr dirty="0"/>
          </a:p>
          <a:p>
            <a:r>
              <a:rPr dirty="0"/>
              <a:t>State the result the organisation needs before it will proceed. That could be a spending cap, a minimum financial return or a required improvement in assurance. If the financial result falls short but there is still a reason to buy, explain that reason openly.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Give each stage a named owner and an agreed completion date. Identify the pilot group, the data to migrate, the checks needed before rollout and the support people will receive.</a:t>
            </a:r>
          </a:p>
          <a:p>
            <a:endParaRPr dirty="0"/>
          </a:p>
          <a:p>
            <a:r>
              <a:rPr dirty="0"/>
              <a:t>Involve the people who will use Argent and allow time for their training. Before closing an old system, agree who owns its records and how long those records must be kept.</a:t>
            </a:r>
          </a:p>
          <a:p>
            <a:endParaRPr dirty="0"/>
          </a:p>
          <a:p>
            <a:r>
              <a:rPr dirty="0"/>
              <a:t>Set a date to review the benefits after launch and at relevant contract renewals. Name who will cancel redundant contracts and explain how staff will use any time saved. Confirm the rollout sequence and dates with the supplier.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this checklist to record what still needs to be confirmed before purchase. It does not show that certifications or service commitments are already in place.</a:t>
            </a:r>
          </a:p>
          <a:p>
            <a:endParaRPr dirty="0"/>
          </a:p>
          <a:p>
            <a:r>
              <a:rPr dirty="0"/>
              <a:t>Ask where the data will be hosted, how each customer's data is separated and who can access private files. Check the backup and restore evidence, how incidents are handled and the support response times the supplier will commit to.</a:t>
            </a:r>
          </a:p>
          <a:p>
            <a:endParaRPr dirty="0"/>
          </a:p>
          <a:p>
            <a:r>
              <a:rPr dirty="0"/>
              <a:t>Also confirm how data can be exported and what help is available when the contract ends. Use the pilot to check the proposed modules and user permissions.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Match the recommendation to the authority available at this meeting. A decision to fund the evaluation can stand on its own. If conditional purchase approval is also sought, state exactly who may use it and what must be completed first.</a:t>
            </a:r>
          </a:p>
          <a:p>
            <a:endParaRPr dirty="0"/>
          </a:p>
          <a:p>
            <a:r>
              <a:rPr dirty="0"/>
              <a:t>One possible motion is: Endorse Argent as the preferred candidate and approve evaluation spending up to A$ [amount]. Authorise [delegate] to return with the completed business case, or to approve the purchase within the stated budget once all agreed conditions are met. Choose the wording that matches the organisation's approval rules.</a:t>
            </a:r>
          </a:p>
          <a:p>
            <a:endParaRPr dirty="0"/>
          </a:p>
          <a:p>
            <a:r>
              <a:rPr dirty="0"/>
              <a:t>Label the purchase budget clearly. Say whether it covers the first year, the full contract term or a three-year forecast. Include setup, recurring fees, transition costs and contingency once each. Finance should address funding arrangements and accounting treatment separately. Check this recommendation against slide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this list to identify the workforce and site modules relevant to the proposal. Check the quote for what is included in the subscription and the rollout plan for what will be introduced first.</a:t>
            </a:r>
          </a:p>
          <a:p>
            <a:endParaRPr dirty="0"/>
          </a:p>
          <a:p>
            <a:r>
              <a:rPr dirty="0"/>
              <a:t>Some modules depend on others or need an external service. Fatigue modelling requires the configured FIPS/R runtime. Australian medicine searches require the configured terminology service. Confirm those arrangements where they are part of our scope.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slide and the previous one list the 29 business modules that can be switched on or off. BBRA, BowTie, JSEA and Event Tree Analysis sit within Risk and do not have separate module switches.</a:t>
            </a:r>
          </a:p>
          <a:p>
            <a:endParaRPr dirty="0"/>
          </a:p>
          <a:p>
            <a:r>
              <a:rPr dirty="0"/>
              <a:t>User identity, file storage, sites, permissions and My Work are shared platform services. A Workflow approval does not automatically update a record in another business module, so check the required connection during the demonstration.</a:t>
            </a:r>
          </a:p>
          <a:p>
            <a:endParaRPr dirty="0"/>
          </a:p>
          <a:p>
            <a:r>
              <a:rPr dirty="0"/>
              <a:t>Weather and other external data services rely on the providers and permissions configured for the organisation. Confirm those services in the proposal.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Use the annual task count and the difference between the measured task times to calculate hours saved. Then adjust for how widely Argent will be used and how much of the year it will be in use. Enter both proportions as decimals between 0 and 1.</a:t>
            </a:r>
          </a:p>
          <a:p>
            <a:endParaRPr dirty="0"/>
          </a:p>
          <a:p>
            <a:r>
              <a:rPr dirty="0"/>
              <a:t>If the task count already covers only the period after launch, leave out the adjustment for part of the year. Otherwise the saving would be reduced twice.</a:t>
            </a:r>
          </a:p>
          <a:p>
            <a:endParaRPr dirty="0"/>
          </a:p>
          <a:p>
            <a:r>
              <a:rPr dirty="0"/>
              <a:t>Use the hourly rate agreed with Finance to value that time. A cash saving needs a documented reduction in spending, such as overtime or a contractor bill. If only a proportion of the time saving will reduce spending, apply that proportion and check it against the bill being avoided. Count the saving once.</a:t>
            </a:r>
          </a:p>
          <a:p>
            <a:endParaRPr dirty="0"/>
          </a:p>
          <a:p>
            <a:r>
              <a:rPr dirty="0"/>
              <a:t>Include any activities that take longer under the new process so the total reflects both time saved and extra 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Graphic 6"/>
          <p:cNvPicPr>
            <a:picLocks noChangeAspect="1"/>
          </p:cNvPicPr>
          <p:nvPr/>
        </p:nvPicPr>
        <p:blipFill>
          <a:blip>
            <a:extLst>
              <a:ext uri="{96DAC541-7B7A-43D3-8B79-37D633B846F1}">
                <asvg:svgBlip xmlns:asvg="http://schemas.microsoft.com/office/drawing/2016/SVG/main" r:embed="rId3"/>
              </a:ext>
            </a:extLst>
          </a:blip>
          <a:stretch/>
        </p:blipFill>
        <p:spPr>
          <a:xfrm>
            <a:off x="8324850" y="1733550"/>
            <a:ext cx="2190750" cy="2190750"/>
          </a:xfrm>
          <a:prstGeom prst="rect">
            <a:avLst/>
          </a:prstGeom>
        </p:spPr>
      </p:pic>
      <p:sp>
        <p:nvSpPr>
          <p:cNvPr id="2" name="text-sd4820-vwe66">
            <a:extLst>
              <a:ext uri="{FF2B5EF4-FFF2-40B4-BE49-F238E27FC236}">
                <a16:creationId xmlns:a16="http://schemas.microsoft.com/office/drawing/2014/main" id="{6DA06297-6E3A-4F11-96A4-348BCD3F954C}"/>
              </a:ext>
            </a:extLst>
          </p:cNvPr>
          <p:cNvSpPr>
            <a:spLocks noGrp="1"/>
          </p:cNvSpPr>
          <p:nvPr/>
        </p:nvSpPr>
        <p:spPr>
          <a:xfrm>
            <a:off x="609600" y="523875"/>
            <a:ext cx="7620000" cy="476250"/>
          </a:xfrm>
          <a:prstGeom prst="rect">
            <a:avLst/>
          </a:prstGeom>
          <a:noFill/>
          <a:ln w="0">
            <a:noFill/>
          </a:ln>
        </p:spPr>
        <p:txBody>
          <a:bodyPr lIns="0" tIns="0" rIns="0" bIns="0" anchor="t">
            <a:noAutofit/>
          </a:bodyPr>
          <a:lstStyle/>
          <a:p>
            <a:pPr>
              <a:defRPr sz="2625" b="1">
                <a:solidFill>
                  <a:srgbClr val="001A3A"/>
                </a:solidFill>
                <a:latin typeface="Liberation Sans"/>
                <a:ea typeface="Liberation Sans"/>
                <a:cs typeface="Liberation Sans"/>
              </a:defRPr>
            </a:pPr>
            <a:r>
              <a:rPr lang="en-AU" sz="2625" b="1" dirty="0">
                <a:solidFill>
                  <a:srgbClr val="001A3A"/>
                </a:solidFill>
                <a:latin typeface="Liberation Sans"/>
                <a:ea typeface="Liberation Sans"/>
                <a:cs typeface="Liberation Sans"/>
              </a:rPr>
              <a:t>Argent Workbench</a:t>
            </a:r>
            <a:endParaRPr sz="2625" b="1" dirty="0">
              <a:solidFill>
                <a:srgbClr val="001A3A"/>
              </a:solidFill>
              <a:latin typeface="Liberation Sans"/>
              <a:ea typeface="Liberation Sans"/>
              <a:cs typeface="Liberation Sans"/>
            </a:endParaRPr>
          </a:p>
        </p:txBody>
      </p:sp>
      <p:sp>
        <p:nvSpPr>
          <p:cNvPr id="3" name="text-sd4820-4p7qz">
            <a:extLst>
              <a:ext uri="{FF2B5EF4-FFF2-40B4-BE49-F238E27FC236}">
                <a16:creationId xmlns:a16="http://schemas.microsoft.com/office/drawing/2014/main" id="{186FBCF8-BF89-46FB-B049-6F0F8B56C315}"/>
              </a:ext>
            </a:extLst>
          </p:cNvPr>
          <p:cNvSpPr>
            <a:spLocks noGrp="1"/>
          </p:cNvSpPr>
          <p:nvPr/>
        </p:nvSpPr>
        <p:spPr>
          <a:xfrm>
            <a:off x="609600" y="1733550"/>
            <a:ext cx="8572500" cy="1666875"/>
          </a:xfrm>
          <a:prstGeom prst="rect">
            <a:avLst/>
          </a:prstGeom>
          <a:noFill/>
          <a:ln w="0">
            <a:noFill/>
          </a:ln>
        </p:spPr>
        <p:txBody>
          <a:bodyPr lIns="0" tIns="0" rIns="0" bIns="0" anchor="t">
            <a:noAutofit/>
          </a:bodyPr>
          <a:lstStyle/>
          <a:p>
            <a:pPr>
              <a:defRPr sz="5100" b="1">
                <a:solidFill>
                  <a:srgbClr val="001A3A"/>
                </a:solidFill>
                <a:latin typeface="Liberation Sans"/>
                <a:ea typeface="Liberation Sans"/>
                <a:cs typeface="Liberation Sans"/>
              </a:defRPr>
            </a:pPr>
            <a:r>
              <a:rPr sz="5100" b="1">
                <a:solidFill>
                  <a:srgbClr val="001A3A"/>
                </a:solidFill>
                <a:latin typeface="Liberation Sans"/>
                <a:ea typeface="Liberation Sans"/>
                <a:cs typeface="Liberation Sans"/>
              </a:rPr>
              <a:t>Argent as our</a:t>
            </a:r>
          </a:p>
          <a:p>
            <a:pPr>
              <a:defRPr sz="5100" b="1">
                <a:solidFill>
                  <a:srgbClr val="001A3A"/>
                </a:solidFill>
                <a:latin typeface="Liberation Sans"/>
                <a:ea typeface="Liberation Sans"/>
                <a:cs typeface="Liberation Sans"/>
              </a:defRPr>
            </a:pPr>
            <a:r>
              <a:rPr sz="5100" b="1">
                <a:solidFill>
                  <a:srgbClr val="001A3A"/>
                </a:solidFill>
                <a:latin typeface="Liberation Sans"/>
                <a:ea typeface="Liberation Sans"/>
                <a:cs typeface="Liberation Sans"/>
              </a:rPr>
              <a:t>preferred platform</a:t>
            </a:r>
          </a:p>
        </p:txBody>
      </p:sp>
      <p:sp>
        <p:nvSpPr>
          <p:cNvPr id="4" name="text-sd4820-5ttsh">
            <a:extLst>
              <a:ext uri="{FF2B5EF4-FFF2-40B4-BE49-F238E27FC236}">
                <a16:creationId xmlns:a16="http://schemas.microsoft.com/office/drawing/2014/main" id="{A2D72F37-0CD3-48F5-ADCA-8775EED8E5FE}"/>
              </a:ext>
            </a:extLst>
          </p:cNvPr>
          <p:cNvSpPr>
            <a:spLocks noGrp="1"/>
          </p:cNvSpPr>
          <p:nvPr/>
        </p:nvSpPr>
        <p:spPr>
          <a:xfrm>
            <a:off x="609600" y="3714750"/>
            <a:ext cx="9906000" cy="666750"/>
          </a:xfrm>
          <a:prstGeom prst="rect">
            <a:avLst/>
          </a:prstGeom>
          <a:noFill/>
          <a:ln w="0">
            <a:noFill/>
          </a:ln>
        </p:spPr>
        <p:txBody>
          <a:bodyPr lIns="0" tIns="0" rIns="0" bIns="0" anchor="t">
            <a:noAutofit/>
          </a:bodyPr>
          <a:lstStyle/>
          <a:p>
            <a:pPr>
              <a:defRPr sz="2400" b="0">
                <a:solidFill>
                  <a:srgbClr val="536179"/>
                </a:solidFill>
                <a:latin typeface="Liberation Sans"/>
                <a:ea typeface="Liberation Sans"/>
                <a:cs typeface="Liberation Sans"/>
              </a:defRPr>
            </a:pPr>
            <a:r>
              <a:rPr sz="2400" b="0" dirty="0">
                <a:solidFill>
                  <a:srgbClr val="536179"/>
                </a:solidFill>
                <a:latin typeface="Liberation Sans"/>
                <a:ea typeface="Liberation Sans"/>
                <a:cs typeface="Liberation Sans"/>
              </a:rPr>
              <a:t>Business case for subscription funding</a:t>
            </a:r>
          </a:p>
        </p:txBody>
      </p:sp>
      <p:sp>
        <p:nvSpPr>
          <p:cNvPr id="5" name="text-sd4820-sy76r">
            <a:extLst>
              <a:ext uri="{FF2B5EF4-FFF2-40B4-BE49-F238E27FC236}">
                <a16:creationId xmlns:a16="http://schemas.microsoft.com/office/drawing/2014/main" id="{E011680A-8E00-4A09-A7C0-1CE2637D73C0}"/>
              </a:ext>
            </a:extLst>
          </p:cNvPr>
          <p:cNvSpPr>
            <a:spLocks noGrp="1"/>
          </p:cNvSpPr>
          <p:nvPr/>
        </p:nvSpPr>
        <p:spPr>
          <a:xfrm>
            <a:off x="609600" y="5019675"/>
            <a:ext cx="10477500" cy="828675"/>
          </a:xfrm>
          <a:prstGeom prst="rect">
            <a:avLst/>
          </a:prstGeom>
          <a:noFill/>
          <a:ln w="0">
            <a:noFill/>
          </a:ln>
        </p:spPr>
        <p:txBody>
          <a:bodyPr lIns="0" tIns="0" rIns="0" bIns="0" anchor="t">
            <a:noAutofit/>
          </a:bodyPr>
          <a:lstStyle/>
          <a:p>
            <a:pPr>
              <a:defRPr sz="1875" b="0">
                <a:solidFill>
                  <a:srgbClr val="0011FF"/>
                </a:solidFill>
                <a:latin typeface="Liberation Sans"/>
                <a:ea typeface="Liberation Sans"/>
                <a:cs typeface="Liberation Sans"/>
              </a:defRPr>
            </a:pPr>
            <a:r>
              <a:rPr sz="1875" b="0">
                <a:solidFill>
                  <a:srgbClr val="0011FF"/>
                </a:solidFill>
                <a:latin typeface="Liberation Sans"/>
                <a:ea typeface="Liberation Sans"/>
                <a:cs typeface="Liberation Sans"/>
              </a:rPr>
              <a:t>[ORGANISATION]</a:t>
            </a:r>
          </a:p>
          <a:p>
            <a:pPr>
              <a:defRPr sz="1875" b="0">
                <a:solidFill>
                  <a:srgbClr val="0011FF"/>
                </a:solidFill>
                <a:latin typeface="Liberation Sans"/>
                <a:ea typeface="Liberation Sans"/>
                <a:cs typeface="Liberation Sans"/>
              </a:defRPr>
            </a:pPr>
            <a:r>
              <a:rPr sz="1875" b="0">
                <a:solidFill>
                  <a:srgbClr val="0011FF"/>
                </a:solidFill>
                <a:latin typeface="Liberation Sans"/>
                <a:ea typeface="Liberation Sans"/>
                <a:cs typeface="Liberation Sans"/>
              </a:rPr>
              <a:t>[Sponsor and role]     [Decision date]</a:t>
            </a:r>
          </a:p>
        </p:txBody>
      </p:sp>
    </p:spTree>
    <p:extLst>
      <p:ext uri="{BB962C8B-B14F-4D97-AF65-F5344CB8AC3E}">
        <p14:creationId xmlns:p14="http://schemas.microsoft.com/office/powerpoint/2010/main" val="2020027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lide-title">
            <a:extLst>
              <a:ext uri="{FF2B5EF4-FFF2-40B4-BE49-F238E27FC236}">
                <a16:creationId xmlns:a16="http://schemas.microsoft.com/office/drawing/2014/main" id="{1E2D02FA-F450-4BD6-8327-38FEB0FE885E}"/>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The decision we are asking for</a:t>
            </a:r>
          </a:p>
        </p:txBody>
      </p:sp>
      <p:sp>
        <p:nvSpPr>
          <p:cNvPr id="2" name="text-ft8pdj-cvko6">
            <a:extLst>
              <a:ext uri="{FF2B5EF4-FFF2-40B4-BE49-F238E27FC236}">
                <a16:creationId xmlns:a16="http://schemas.microsoft.com/office/drawing/2014/main" id="{3ADF1F1A-4638-4068-B896-863D1D95038E}"/>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Approve further evaluation and set the conditions for any purchase.</a:t>
            </a:r>
          </a:p>
        </p:txBody>
      </p:sp>
      <p:sp>
        <p:nvSpPr>
          <p:cNvPr id="3" name="text-ft8pdj-9k98v">
            <a:extLst>
              <a:ext uri="{FF2B5EF4-FFF2-40B4-BE49-F238E27FC236}">
                <a16:creationId xmlns:a16="http://schemas.microsoft.com/office/drawing/2014/main" id="{4D6256D6-BDF6-4225-8B40-8F40D6D4C42A}"/>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ft8pdj-c3k8b">
            <a:extLst>
              <a:ext uri="{FF2B5EF4-FFF2-40B4-BE49-F238E27FC236}">
                <a16:creationId xmlns:a16="http://schemas.microsoft.com/office/drawing/2014/main" id="{31B227B0-5873-4D87-B0E1-E3D0BDDFD18F}"/>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02</a:t>
            </a:r>
          </a:p>
        </p:txBody>
      </p:sp>
      <p:sp>
        <p:nvSpPr>
          <p:cNvPr id="5" name="text-ft8pdj-g3d9j">
            <a:extLst>
              <a:ext uri="{FF2B5EF4-FFF2-40B4-BE49-F238E27FC236}">
                <a16:creationId xmlns:a16="http://schemas.microsoft.com/office/drawing/2014/main" id="{2759DFC0-96CA-40DF-913A-57637DF42DFA}"/>
              </a:ext>
            </a:extLst>
          </p:cNvPr>
          <p:cNvSpPr>
            <a:spLocks noGrp="1"/>
          </p:cNvSpPr>
          <p:nvPr/>
        </p:nvSpPr>
        <p:spPr>
          <a:xfrm>
            <a:off x="609600" y="188595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dirty="0">
                <a:solidFill>
                  <a:srgbClr val="001A3A"/>
                </a:solidFill>
                <a:latin typeface="Liberation Sans"/>
                <a:ea typeface="Liberation Sans"/>
                <a:cs typeface="Liberation Sans"/>
              </a:rPr>
              <a:t>Endorse Argent for detailed evaluation</a:t>
            </a:r>
          </a:p>
        </p:txBody>
      </p:sp>
      <p:sp>
        <p:nvSpPr>
          <p:cNvPr id="6" name="text-ft8pdj-lhwis">
            <a:extLst>
              <a:ext uri="{FF2B5EF4-FFF2-40B4-BE49-F238E27FC236}">
                <a16:creationId xmlns:a16="http://schemas.microsoft.com/office/drawing/2014/main" id="{42A0750A-ABEC-45B2-B358-DFF7E9E2F8E3}"/>
              </a:ext>
            </a:extLst>
          </p:cNvPr>
          <p:cNvSpPr>
            <a:spLocks noGrp="1"/>
          </p:cNvSpPr>
          <p:nvPr/>
        </p:nvSpPr>
        <p:spPr>
          <a:xfrm>
            <a:off x="609600" y="231457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lang="en-US" sz="1875" b="0" dirty="0">
                <a:solidFill>
                  <a:srgbClr val="536179"/>
                </a:solidFill>
                <a:latin typeface="Liberation Sans"/>
                <a:ea typeface="Liberation Sans"/>
                <a:cs typeface="Liberation Sans"/>
              </a:rPr>
              <a:t>C</a:t>
            </a:r>
            <a:r>
              <a:rPr sz="1875" b="0" dirty="0">
                <a:solidFill>
                  <a:srgbClr val="536179"/>
                </a:solidFill>
                <a:latin typeface="Liberation Sans"/>
                <a:ea typeface="Liberation Sans"/>
                <a:cs typeface="Liberation Sans"/>
              </a:rPr>
              <a:t>onfirm the commercial scope and validate the business case.</a:t>
            </a:r>
          </a:p>
        </p:txBody>
      </p:sp>
      <p:sp>
        <p:nvSpPr>
          <p:cNvPr id="7" name="text-ft8pdj-9q5lr">
            <a:extLst>
              <a:ext uri="{FF2B5EF4-FFF2-40B4-BE49-F238E27FC236}">
                <a16:creationId xmlns:a16="http://schemas.microsoft.com/office/drawing/2014/main" id="{646E0EFA-4E7B-40A3-A847-823E524DA2C0}"/>
              </a:ext>
            </a:extLst>
          </p:cNvPr>
          <p:cNvSpPr>
            <a:spLocks noGrp="1"/>
          </p:cNvSpPr>
          <p:nvPr/>
        </p:nvSpPr>
        <p:spPr>
          <a:xfrm>
            <a:off x="609600" y="323850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dirty="0">
                <a:solidFill>
                  <a:srgbClr val="001A3A"/>
                </a:solidFill>
                <a:latin typeface="Liberation Sans"/>
                <a:ea typeface="Liberation Sans"/>
                <a:cs typeface="Liberation Sans"/>
              </a:rPr>
              <a:t>Set a conditional purchase budget</a:t>
            </a:r>
          </a:p>
        </p:txBody>
      </p:sp>
      <p:sp>
        <p:nvSpPr>
          <p:cNvPr id="8" name="text-ft8pdj-em189">
            <a:extLst>
              <a:ext uri="{FF2B5EF4-FFF2-40B4-BE49-F238E27FC236}">
                <a16:creationId xmlns:a16="http://schemas.microsoft.com/office/drawing/2014/main" id="{93731299-F29B-43E7-82D9-8F8110F3623B}"/>
              </a:ext>
            </a:extLst>
          </p:cNvPr>
          <p:cNvSpPr>
            <a:spLocks noGrp="1"/>
          </p:cNvSpPr>
          <p:nvPr/>
        </p:nvSpPr>
        <p:spPr>
          <a:xfrm>
            <a:off x="609600" y="366712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Proposed budget of A$ [enter] over [years] years, subject to the agreed conditions.</a:t>
            </a:r>
          </a:p>
        </p:txBody>
      </p:sp>
      <p:sp>
        <p:nvSpPr>
          <p:cNvPr id="9" name="text-ft8pdj-zrei0">
            <a:extLst>
              <a:ext uri="{FF2B5EF4-FFF2-40B4-BE49-F238E27FC236}">
                <a16:creationId xmlns:a16="http://schemas.microsoft.com/office/drawing/2014/main" id="{E7D93918-6D63-4F37-B0D6-BB2E2C1CA7F6}"/>
              </a:ext>
            </a:extLst>
          </p:cNvPr>
          <p:cNvSpPr>
            <a:spLocks noGrp="1"/>
          </p:cNvSpPr>
          <p:nvPr/>
        </p:nvSpPr>
        <p:spPr>
          <a:xfrm>
            <a:off x="609600" y="4838700"/>
            <a:ext cx="10972800" cy="638175"/>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Our principal reason for choosing Argent: [enter the strongest business reason]</a:t>
            </a:r>
          </a:p>
        </p:txBody>
      </p:sp>
      <p:sp>
        <p:nvSpPr>
          <p:cNvPr id="10" name="text-ft8pdj-btk8w">
            <a:extLst>
              <a:ext uri="{FF2B5EF4-FFF2-40B4-BE49-F238E27FC236}">
                <a16:creationId xmlns:a16="http://schemas.microsoft.com/office/drawing/2014/main" id="{5BCE7CD0-0FB6-4989-9664-8D91D7C8F007}"/>
              </a:ext>
            </a:extLst>
          </p:cNvPr>
          <p:cNvSpPr>
            <a:spLocks noGrp="1"/>
          </p:cNvSpPr>
          <p:nvPr/>
        </p:nvSpPr>
        <p:spPr>
          <a:xfrm>
            <a:off x="609600" y="5676900"/>
            <a:ext cx="10972800" cy="38100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Executive sponsor: [name]     Evaluation owner: [name]     Decision deadline: [date]</a:t>
            </a:r>
          </a:p>
        </p:txBody>
      </p:sp>
    </p:spTree>
    <p:extLst>
      <p:ext uri="{BB962C8B-B14F-4D97-AF65-F5344CB8AC3E}">
        <p14:creationId xmlns:p14="http://schemas.microsoft.com/office/powerpoint/2010/main" val="639901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65E60489-86AF-4F3C-B9BE-330D1862423B}"/>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Our case for change</a:t>
            </a:r>
          </a:p>
        </p:txBody>
      </p:sp>
      <p:sp>
        <p:nvSpPr>
          <p:cNvPr id="2" name="text-upsz75-gz06f">
            <a:extLst>
              <a:ext uri="{FF2B5EF4-FFF2-40B4-BE49-F238E27FC236}">
                <a16:creationId xmlns:a16="http://schemas.microsoft.com/office/drawing/2014/main" id="{8F2D1CF5-0220-4516-AF2D-1D1A7DA6C535}"/>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The strongest case starts with problems our managers and teams recognise.</a:t>
            </a:r>
          </a:p>
        </p:txBody>
      </p:sp>
      <p:sp>
        <p:nvSpPr>
          <p:cNvPr id="3" name="text-upsz75-tpnjr">
            <a:extLst>
              <a:ext uri="{FF2B5EF4-FFF2-40B4-BE49-F238E27FC236}">
                <a16:creationId xmlns:a16="http://schemas.microsoft.com/office/drawing/2014/main" id="{4779BD61-2EE6-48DD-8535-830AC10CD71D}"/>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upsz75-m6l8r">
            <a:extLst>
              <a:ext uri="{FF2B5EF4-FFF2-40B4-BE49-F238E27FC236}">
                <a16:creationId xmlns:a16="http://schemas.microsoft.com/office/drawing/2014/main" id="{5287421D-AB67-42FD-BDA2-8A09DA7A18E6}"/>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03</a:t>
            </a:r>
          </a:p>
        </p:txBody>
      </p:sp>
      <p:graphicFrame>
        <p:nvGraphicFramePr>
          <p:cNvPr id="12" name="Table 11"/>
          <p:cNvGraphicFramePr/>
          <p:nvPr/>
        </p:nvGraphicFramePr>
        <p:xfrm>
          <a:off x="609600" y="1809750"/>
          <a:ext cx="10972800" cy="3238500"/>
        </p:xfrm>
        <a:graphic>
          <a:graphicData uri="http://schemas.openxmlformats.org/drawingml/2006/table">
            <a:tbl>
              <a:tblPr firstRow="1"/>
              <a:tblGrid>
                <a:gridCol w="314325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gridCol w="3638550">
                  <a:extLst>
                    <a:ext uri="{9D8B030D-6E8A-4147-A177-3AD203B41FA5}">
                      <a16:colId xmlns:a16="http://schemas.microsoft.com/office/drawing/2014/main" val="20002"/>
                    </a:ext>
                  </a:extLst>
                </a:gridCol>
              </a:tblGrid>
              <a:tr h="647700">
                <a:tc>
                  <a:txBody>
                    <a:bodyPr/>
                    <a:lstStyle/>
                    <a:p>
                      <a:pPr algn="l"/>
                      <a:r>
                        <a:rPr sz="1650" b="1">
                          <a:solidFill>
                            <a:srgbClr val="FFFFFF"/>
                          </a:solidFill>
                          <a:latin typeface="Liberation Sans"/>
                          <a:ea typeface="Liberation Sans"/>
                          <a:cs typeface="Liberation Sans"/>
                        </a:rPr>
                        <a:t>Current problem</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Business consequence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Our evidence</a:t>
                      </a:r>
                    </a:p>
                  </a:txBody>
                  <a:tcPr anchor="ctr">
                    <a:solidFill>
                      <a:srgbClr val="001A3A"/>
                    </a:solidFill>
                  </a:tcPr>
                </a:tc>
                <a:extLst>
                  <a:ext uri="{0D108BD9-81ED-4DB2-BD59-A6C34878D82A}">
                    <a16:rowId xmlns:a16="http://schemas.microsoft.com/office/drawing/2014/main" val="10000"/>
                  </a:ext>
                </a:extLst>
              </a:tr>
              <a:tr h="647700">
                <a:tc>
                  <a:txBody>
                    <a:bodyPr/>
                    <a:lstStyle/>
                    <a:p>
                      <a:pPr algn="l"/>
                      <a:r>
                        <a:rPr sz="1725" b="0">
                          <a:solidFill>
                            <a:srgbClr val="0F172A"/>
                          </a:solidFill>
                          <a:latin typeface="Liberation Sans"/>
                          <a:ea typeface="Liberation Sans"/>
                          <a:cs typeface="Liberation Sans"/>
                        </a:rPr>
                        <a:t>Repeated data entry</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Lost administrative time</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[Example and hours]</a:t>
                      </a:r>
                    </a:p>
                  </a:txBody>
                  <a:tcPr anchor="ctr">
                    <a:solidFill>
                      <a:srgbClr val="FFFFFF"/>
                    </a:solidFill>
                  </a:tcPr>
                </a:tc>
                <a:extLst>
                  <a:ext uri="{0D108BD9-81ED-4DB2-BD59-A6C34878D82A}">
                    <a16:rowId xmlns:a16="http://schemas.microsoft.com/office/drawing/2014/main" val="10001"/>
                  </a:ext>
                </a:extLst>
              </a:tr>
              <a:tr h="647700">
                <a:tc>
                  <a:txBody>
                    <a:bodyPr/>
                    <a:lstStyle/>
                    <a:p>
                      <a:pPr algn="l"/>
                      <a:r>
                        <a:rPr sz="1725" b="0">
                          <a:solidFill>
                            <a:srgbClr val="0F172A"/>
                          </a:solidFill>
                          <a:latin typeface="Liberation Sans"/>
                          <a:ea typeface="Liberation Sans"/>
                          <a:cs typeface="Liberation Sans"/>
                        </a:rPr>
                        <a:t>Approvals chased by email</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Delayed decisions and unclear ownership</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[Example and delay]</a:t>
                      </a:r>
                    </a:p>
                  </a:txBody>
                  <a:tcPr anchor="ctr">
                    <a:solidFill>
                      <a:srgbClr val="F4F6FA"/>
                    </a:solidFill>
                  </a:tcPr>
                </a:tc>
                <a:extLst>
                  <a:ext uri="{0D108BD9-81ED-4DB2-BD59-A6C34878D82A}">
                    <a16:rowId xmlns:a16="http://schemas.microsoft.com/office/drawing/2014/main" val="10002"/>
                  </a:ext>
                </a:extLst>
              </a:tr>
              <a:tr h="647700">
                <a:tc>
                  <a:txBody>
                    <a:bodyPr/>
                    <a:lstStyle/>
                    <a:p>
                      <a:pPr algn="l"/>
                      <a:r>
                        <a:rPr sz="1725" b="0">
                          <a:solidFill>
                            <a:srgbClr val="0F172A"/>
                          </a:solidFill>
                          <a:latin typeface="Liberation Sans"/>
                          <a:ea typeface="Liberation Sans"/>
                          <a:cs typeface="Liberation Sans"/>
                        </a:rPr>
                        <a:t>Evidence held in several places</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Slower audits and reviews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[Example and hours]</a:t>
                      </a:r>
                    </a:p>
                  </a:txBody>
                  <a:tcPr anchor="ctr">
                    <a:solidFill>
                      <a:srgbClr val="FFFFFF"/>
                    </a:solidFill>
                  </a:tcPr>
                </a:tc>
                <a:extLst>
                  <a:ext uri="{0D108BD9-81ED-4DB2-BD59-A6C34878D82A}">
                    <a16:rowId xmlns:a16="http://schemas.microsoft.com/office/drawing/2014/main" val="10003"/>
                  </a:ext>
                </a:extLst>
              </a:tr>
              <a:tr h="647700">
                <a:tc>
                  <a:txBody>
                    <a:bodyPr/>
                    <a:lstStyle/>
                    <a:p>
                      <a:pPr algn="l"/>
                      <a:r>
                        <a:rPr sz="1725" b="0">
                          <a:solidFill>
                            <a:srgbClr val="0F172A"/>
                          </a:solidFill>
                          <a:latin typeface="Liberation Sans"/>
                          <a:ea typeface="Liberation Sans"/>
                          <a:cs typeface="Liberation Sans"/>
                        </a:rPr>
                        <a:t>Disconnected risk and control records</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Harder to confirm control performance</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[Example and exposure]</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upsz75-hxdu0">
            <a:extLst>
              <a:ext uri="{FF2B5EF4-FFF2-40B4-BE49-F238E27FC236}">
                <a16:creationId xmlns:a16="http://schemas.microsoft.com/office/drawing/2014/main" id="{9E64F811-51B0-4152-AEBA-2E80894E239E}"/>
              </a:ext>
            </a:extLst>
          </p:cNvPr>
          <p:cNvSpPr>
            <a:spLocks noGrp="1"/>
          </p:cNvSpPr>
          <p:nvPr/>
        </p:nvSpPr>
        <p:spPr>
          <a:xfrm>
            <a:off x="609600" y="5476875"/>
            <a:ext cx="10972800" cy="5905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Why this matters now: [renewal date, expansion, audit finding or operational priority]</a:t>
            </a:r>
          </a:p>
        </p:txBody>
      </p:sp>
    </p:spTree>
    <p:extLst>
      <p:ext uri="{BB962C8B-B14F-4D97-AF65-F5344CB8AC3E}">
        <p14:creationId xmlns:p14="http://schemas.microsoft.com/office/powerpoint/2010/main" val="1384928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381F2D1F-8E8C-4C55-A5BB-C5881B116481}"/>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Current annual system costs</a:t>
            </a:r>
          </a:p>
        </p:txBody>
      </p:sp>
      <p:sp>
        <p:nvSpPr>
          <p:cNvPr id="2" name="text-kihl0m-hrh8q">
            <a:extLst>
              <a:ext uri="{FF2B5EF4-FFF2-40B4-BE49-F238E27FC236}">
                <a16:creationId xmlns:a16="http://schemas.microsoft.com/office/drawing/2014/main" id="{2AA79334-D0D5-4096-A551-2BC5F7AC8ADB}"/>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 excluding GST. Baseline year [enter]. Use invoices and current contracts.</a:t>
            </a:r>
          </a:p>
        </p:txBody>
      </p:sp>
      <p:sp>
        <p:nvSpPr>
          <p:cNvPr id="3" name="text-kihl0m-pu6a2">
            <a:extLst>
              <a:ext uri="{FF2B5EF4-FFF2-40B4-BE49-F238E27FC236}">
                <a16:creationId xmlns:a16="http://schemas.microsoft.com/office/drawing/2014/main" id="{D6A1C01B-74A3-4A18-928A-9B1EBAF998CB}"/>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kihl0m-ft55o">
            <a:extLst>
              <a:ext uri="{FF2B5EF4-FFF2-40B4-BE49-F238E27FC236}">
                <a16:creationId xmlns:a16="http://schemas.microsoft.com/office/drawing/2014/main" id="{7759E4BB-D15E-448B-BD07-DCB14AF990DB}"/>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04</a:t>
            </a:r>
          </a:p>
        </p:txBody>
      </p:sp>
      <p:graphicFrame>
        <p:nvGraphicFramePr>
          <p:cNvPr id="12" name="Table 11"/>
          <p:cNvGraphicFramePr/>
          <p:nvPr/>
        </p:nvGraphicFramePr>
        <p:xfrm>
          <a:off x="609600" y="1809750"/>
          <a:ext cx="10972800" cy="3428999"/>
        </p:xfrm>
        <a:graphic>
          <a:graphicData uri="http://schemas.openxmlformats.org/drawingml/2006/table">
            <a:tbl>
              <a:tblPr firstRow="1"/>
              <a:tblGrid>
                <a:gridCol w="4000500">
                  <a:extLst>
                    <a:ext uri="{9D8B030D-6E8A-4147-A177-3AD203B41FA5}">
                      <a16:colId xmlns:a16="http://schemas.microsoft.com/office/drawing/2014/main" val="20000"/>
                    </a:ext>
                  </a:extLst>
                </a:gridCol>
                <a:gridCol w="2047875">
                  <a:extLst>
                    <a:ext uri="{9D8B030D-6E8A-4147-A177-3AD203B41FA5}">
                      <a16:colId xmlns:a16="http://schemas.microsoft.com/office/drawing/2014/main" val="20001"/>
                    </a:ext>
                  </a:extLst>
                </a:gridCol>
                <a:gridCol w="2686050">
                  <a:extLst>
                    <a:ext uri="{9D8B030D-6E8A-4147-A177-3AD203B41FA5}">
                      <a16:colId xmlns:a16="http://schemas.microsoft.com/office/drawing/2014/main" val="20002"/>
                    </a:ext>
                  </a:extLst>
                </a:gridCol>
                <a:gridCol w="2238375">
                  <a:extLst>
                    <a:ext uri="{9D8B030D-6E8A-4147-A177-3AD203B41FA5}">
                      <a16:colId xmlns:a16="http://schemas.microsoft.com/office/drawing/2014/main" val="20003"/>
                    </a:ext>
                  </a:extLst>
                </a:gridCol>
              </a:tblGrid>
              <a:tr h="489857">
                <a:tc>
                  <a:txBody>
                    <a:bodyPr/>
                    <a:lstStyle/>
                    <a:p>
                      <a:pPr algn="l"/>
                      <a:r>
                        <a:rPr sz="1650" b="1">
                          <a:solidFill>
                            <a:srgbClr val="FFFFFF"/>
                          </a:solidFill>
                          <a:latin typeface="Liberation Sans"/>
                          <a:ea typeface="Liberation Sans"/>
                          <a:cs typeface="Liberation Sans"/>
                        </a:rPr>
                        <a:t>System or service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Annual cash cost</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Renewal or exit</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Keep or replace</a:t>
                      </a:r>
                    </a:p>
                  </a:txBody>
                  <a:tcPr anchor="ctr">
                    <a:solidFill>
                      <a:srgbClr val="001A3A"/>
                    </a:solidFill>
                  </a:tcPr>
                </a:tc>
                <a:extLst>
                  <a:ext uri="{0D108BD9-81ED-4DB2-BD59-A6C34878D82A}">
                    <a16:rowId xmlns:a16="http://schemas.microsoft.com/office/drawing/2014/main" val="10000"/>
                  </a:ext>
                </a:extLst>
              </a:tr>
              <a:tr h="489857">
                <a:tc>
                  <a:txBody>
                    <a:bodyPr/>
                    <a:lstStyle/>
                    <a:p>
                      <a:pPr algn="l"/>
                      <a:r>
                        <a:rPr sz="1725" b="0">
                          <a:solidFill>
                            <a:srgbClr val="0011FF"/>
                          </a:solidFill>
                          <a:latin typeface="Liberation Sans"/>
                          <a:ea typeface="Liberation Sans"/>
                          <a:cs typeface="Liberation Sans"/>
                        </a:rPr>
                        <a:t>[Safety and risk system]</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[Date and terms]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[Decision]</a:t>
                      </a:r>
                    </a:p>
                  </a:txBody>
                  <a:tcPr anchor="ctr">
                    <a:solidFill>
                      <a:srgbClr val="FFFFFF"/>
                    </a:solidFill>
                  </a:tcPr>
                </a:tc>
                <a:extLst>
                  <a:ext uri="{0D108BD9-81ED-4DB2-BD59-A6C34878D82A}">
                    <a16:rowId xmlns:a16="http://schemas.microsoft.com/office/drawing/2014/main" val="10001"/>
                  </a:ext>
                </a:extLst>
              </a:tr>
              <a:tr h="489857">
                <a:tc>
                  <a:txBody>
                    <a:bodyPr/>
                    <a:lstStyle/>
                    <a:p>
                      <a:pPr algn="l"/>
                      <a:r>
                        <a:rPr sz="1725" b="0">
                          <a:solidFill>
                            <a:srgbClr val="0011FF"/>
                          </a:solidFill>
                          <a:latin typeface="Liberation Sans"/>
                          <a:ea typeface="Liberation Sans"/>
                          <a:cs typeface="Liberation Sans"/>
                        </a:rPr>
                        <a:t>[Learning system]</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[Date and terms]</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[Decision]</a:t>
                      </a:r>
                    </a:p>
                  </a:txBody>
                  <a:tcPr anchor="ctr">
                    <a:solidFill>
                      <a:srgbClr val="F4F6FA"/>
                    </a:solidFill>
                  </a:tcPr>
                </a:tc>
                <a:extLst>
                  <a:ext uri="{0D108BD9-81ED-4DB2-BD59-A6C34878D82A}">
                    <a16:rowId xmlns:a16="http://schemas.microsoft.com/office/drawing/2014/main" val="10002"/>
                  </a:ext>
                </a:extLst>
              </a:tr>
              <a:tr h="489857">
                <a:tc>
                  <a:txBody>
                    <a:bodyPr/>
                    <a:lstStyle/>
                    <a:p>
                      <a:pPr algn="l"/>
                      <a:r>
                        <a:rPr sz="1725" b="0">
                          <a:solidFill>
                            <a:srgbClr val="0011FF"/>
                          </a:solidFill>
                          <a:latin typeface="Liberation Sans"/>
                          <a:ea typeface="Liberation Sans"/>
                          <a:cs typeface="Liberation Sans"/>
                        </a:rPr>
                        <a:t>[Contractor or permit system]</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[Date and terms]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[Decision]</a:t>
                      </a:r>
                    </a:p>
                  </a:txBody>
                  <a:tcPr anchor="ctr">
                    <a:solidFill>
                      <a:srgbClr val="FFFFFF"/>
                    </a:solidFill>
                  </a:tcPr>
                </a:tc>
                <a:extLst>
                  <a:ext uri="{0D108BD9-81ED-4DB2-BD59-A6C34878D82A}">
                    <a16:rowId xmlns:a16="http://schemas.microsoft.com/office/drawing/2014/main" val="10003"/>
                  </a:ext>
                </a:extLst>
              </a:tr>
              <a:tr h="489857">
                <a:tc>
                  <a:txBody>
                    <a:bodyPr/>
                    <a:lstStyle/>
                    <a:p>
                      <a:pPr algn="l"/>
                      <a:r>
                        <a:rPr sz="1725" b="0">
                          <a:solidFill>
                            <a:srgbClr val="0011FF"/>
                          </a:solidFill>
                          <a:latin typeface="Liberation Sans"/>
                          <a:ea typeface="Liberation Sans"/>
                          <a:cs typeface="Liberation Sans"/>
                        </a:rPr>
                        <a:t>[Document or forms system]</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[Date and terms]</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[Decision]</a:t>
                      </a:r>
                    </a:p>
                  </a:txBody>
                  <a:tcPr anchor="ctr">
                    <a:solidFill>
                      <a:srgbClr val="F4F6FA"/>
                    </a:solidFill>
                  </a:tcPr>
                </a:tc>
                <a:extLst>
                  <a:ext uri="{0D108BD9-81ED-4DB2-BD59-A6C34878D82A}">
                    <a16:rowId xmlns:a16="http://schemas.microsoft.com/office/drawing/2014/main" val="10004"/>
                  </a:ext>
                </a:extLst>
              </a:tr>
              <a:tr h="489857">
                <a:tc>
                  <a:txBody>
                    <a:bodyPr/>
                    <a:lstStyle/>
                    <a:p>
                      <a:pPr algn="l"/>
                      <a:r>
                        <a:rPr sz="1725" b="0">
                          <a:solidFill>
                            <a:srgbClr val="0011FF"/>
                          </a:solidFill>
                          <a:latin typeface="Liberation Sans"/>
                          <a:ea typeface="Liberation Sans"/>
                          <a:cs typeface="Liberation Sans"/>
                        </a:rPr>
                        <a:t>[Other support or integration]</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[Date and terms]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[Decision]</a:t>
                      </a:r>
                    </a:p>
                  </a:txBody>
                  <a:tcPr anchor="ctr">
                    <a:solidFill>
                      <a:srgbClr val="FFFFFF"/>
                    </a:solidFill>
                  </a:tcPr>
                </a:tc>
                <a:extLst>
                  <a:ext uri="{0D108BD9-81ED-4DB2-BD59-A6C34878D82A}">
                    <a16:rowId xmlns:a16="http://schemas.microsoft.com/office/drawing/2014/main" val="10005"/>
                  </a:ext>
                </a:extLst>
              </a:tr>
              <a:tr h="489857">
                <a:tc>
                  <a:txBody>
                    <a:bodyPr/>
                    <a:lstStyle/>
                    <a:p>
                      <a:pPr algn="l"/>
                      <a:r>
                        <a:rPr sz="1725" b="0">
                          <a:solidFill>
                            <a:srgbClr val="0F172A"/>
                          </a:solidFill>
                          <a:latin typeface="Liberation Sans"/>
                          <a:ea typeface="Liberation Sans"/>
                          <a:cs typeface="Liberation Sans"/>
                        </a:rPr>
                        <a:t>Total current annual cash cost</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 total]</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[Finance owner]</a:t>
                      </a:r>
                    </a:p>
                  </a:txBody>
                  <a:tcPr anchor="ctr">
                    <a:solidFill>
                      <a:srgbClr val="F4F6FA"/>
                    </a:solidFill>
                  </a:tcPr>
                </a:tc>
                <a:tc>
                  <a:txBody>
                    <a:bodyPr/>
                    <a:lstStyle/>
                    <a:p>
                      <a:endParaRPr/>
                    </a:p>
                  </a:txBody>
                  <a:tcPr anchor="ctr">
                    <a:solidFill>
                      <a:srgbClr val="F4F6FA"/>
                    </a:solidFill>
                  </a:tcPr>
                </a:tc>
                <a:extLst>
                  <a:ext uri="{0D108BD9-81ED-4DB2-BD59-A6C34878D82A}">
                    <a16:rowId xmlns:a16="http://schemas.microsoft.com/office/drawing/2014/main" val="10006"/>
                  </a:ext>
                </a:extLst>
              </a:tr>
            </a:tbl>
          </a:graphicData>
        </a:graphic>
      </p:graphicFrame>
      <p:sp>
        <p:nvSpPr>
          <p:cNvPr id="6" name="text-kihl0m-ptou1">
            <a:extLst>
              <a:ext uri="{FF2B5EF4-FFF2-40B4-BE49-F238E27FC236}">
                <a16:creationId xmlns:a16="http://schemas.microsoft.com/office/drawing/2014/main" id="{793A456B-1FD7-4356-A1E0-5C0010B15162}"/>
              </a:ext>
            </a:extLst>
          </p:cNvPr>
          <p:cNvSpPr>
            <a:spLocks noGrp="1"/>
          </p:cNvSpPr>
          <p:nvPr/>
        </p:nvSpPr>
        <p:spPr>
          <a:xfrm>
            <a:off x="609600" y="5543550"/>
            <a:ext cx="10972800" cy="428625"/>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Annual cost we can stop paying: A$ [enter], from [date]</a:t>
            </a:r>
          </a:p>
        </p:txBody>
      </p:sp>
    </p:spTree>
    <p:extLst>
      <p:ext uri="{BB962C8B-B14F-4D97-AF65-F5344CB8AC3E}">
        <p14:creationId xmlns:p14="http://schemas.microsoft.com/office/powerpoint/2010/main" val="1615618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6CEE9444-11F1-4F4B-AFD2-AA66EE37D954}"/>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Time saved on administration</a:t>
            </a:r>
          </a:p>
        </p:txBody>
      </p:sp>
      <p:sp>
        <p:nvSpPr>
          <p:cNvPr id="2" name="text-s0bjx2-xvkod">
            <a:extLst>
              <a:ext uri="{FF2B5EF4-FFF2-40B4-BE49-F238E27FC236}">
                <a16:creationId xmlns:a16="http://schemas.microsoft.com/office/drawing/2014/main" id="{16C7E950-8E84-4B4F-B110-506AF5214B21}"/>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Measure the same task before and during the Argent pilot.</a:t>
            </a:r>
          </a:p>
        </p:txBody>
      </p:sp>
      <p:sp>
        <p:nvSpPr>
          <p:cNvPr id="3" name="text-s0bjx2-ehyl4">
            <a:extLst>
              <a:ext uri="{FF2B5EF4-FFF2-40B4-BE49-F238E27FC236}">
                <a16:creationId xmlns:a16="http://schemas.microsoft.com/office/drawing/2014/main" id="{56512C84-46B5-4F18-96B1-324D2A2C0BC3}"/>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s0bjx2-crzkj">
            <a:extLst>
              <a:ext uri="{FF2B5EF4-FFF2-40B4-BE49-F238E27FC236}">
                <a16:creationId xmlns:a16="http://schemas.microsoft.com/office/drawing/2014/main" id="{244411AF-3DFA-4D1A-9AF8-216F433E17C1}"/>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05</a:t>
            </a:r>
          </a:p>
        </p:txBody>
      </p:sp>
      <p:graphicFrame>
        <p:nvGraphicFramePr>
          <p:cNvPr id="13" name="Table 12"/>
          <p:cNvGraphicFramePr/>
          <p:nvPr/>
        </p:nvGraphicFramePr>
        <p:xfrm>
          <a:off x="609600" y="1809750"/>
          <a:ext cx="10972800" cy="2857500"/>
        </p:xfrm>
        <a:graphic>
          <a:graphicData uri="http://schemas.openxmlformats.org/drawingml/2006/table">
            <a:tbl>
              <a:tblPr firstRow="1"/>
              <a:tblGrid>
                <a:gridCol w="4191000">
                  <a:extLst>
                    <a:ext uri="{9D8B030D-6E8A-4147-A177-3AD203B41FA5}">
                      <a16:colId xmlns:a16="http://schemas.microsoft.com/office/drawing/2014/main" val="20000"/>
                    </a:ext>
                  </a:extLst>
                </a:gridCol>
                <a:gridCol w="2038350">
                  <a:extLst>
                    <a:ext uri="{9D8B030D-6E8A-4147-A177-3AD203B41FA5}">
                      <a16:colId xmlns:a16="http://schemas.microsoft.com/office/drawing/2014/main" val="20001"/>
                    </a:ext>
                  </a:extLst>
                </a:gridCol>
                <a:gridCol w="2038350">
                  <a:extLst>
                    <a:ext uri="{9D8B030D-6E8A-4147-A177-3AD203B41FA5}">
                      <a16:colId xmlns:a16="http://schemas.microsoft.com/office/drawing/2014/main" val="20002"/>
                    </a:ext>
                  </a:extLst>
                </a:gridCol>
                <a:gridCol w="2705100">
                  <a:extLst>
                    <a:ext uri="{9D8B030D-6E8A-4147-A177-3AD203B41FA5}">
                      <a16:colId xmlns:a16="http://schemas.microsoft.com/office/drawing/2014/main" val="20003"/>
                    </a:ext>
                  </a:extLst>
                </a:gridCol>
              </a:tblGrid>
              <a:tr h="571500">
                <a:tc>
                  <a:txBody>
                    <a:bodyPr/>
                    <a:lstStyle/>
                    <a:p>
                      <a:pPr algn="l"/>
                      <a:r>
                        <a:rPr sz="1650" b="1">
                          <a:solidFill>
                            <a:srgbClr val="FFFFFF"/>
                          </a:solidFill>
                          <a:latin typeface="Liberation Sans"/>
                          <a:ea typeface="Liberation Sans"/>
                          <a:cs typeface="Liberation Sans"/>
                        </a:rPr>
                        <a:t>Activity</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Annual volume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Minutes now</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Minutes with Argent</a:t>
                      </a:r>
                    </a:p>
                  </a:txBody>
                  <a:tcPr anchor="ctr">
                    <a:solidFill>
                      <a:srgbClr val="001A3A"/>
                    </a:solidFill>
                  </a:tcPr>
                </a:tc>
                <a:extLst>
                  <a:ext uri="{0D108BD9-81ED-4DB2-BD59-A6C34878D82A}">
                    <a16:rowId xmlns:a16="http://schemas.microsoft.com/office/drawing/2014/main" val="10000"/>
                  </a:ext>
                </a:extLst>
              </a:tr>
              <a:tr h="571500">
                <a:tc>
                  <a:txBody>
                    <a:bodyPr/>
                    <a:lstStyle/>
                    <a:p>
                      <a:pPr algn="l"/>
                      <a:r>
                        <a:rPr sz="1725" b="0">
                          <a:solidFill>
                            <a:srgbClr val="0F172A"/>
                          </a:solidFill>
                          <a:latin typeface="Liberation Sans"/>
                          <a:ea typeface="Liberation Sans"/>
                          <a:cs typeface="Liberation Sans"/>
                        </a:rPr>
                        <a:t>Contractor onboarding</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[Count]</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[Minutes]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[Pilot result]</a:t>
                      </a:r>
                    </a:p>
                  </a:txBody>
                  <a:tcPr anchor="ctr">
                    <a:solidFill>
                      <a:srgbClr val="FFFFFF"/>
                    </a:solidFill>
                  </a:tcPr>
                </a:tc>
                <a:extLst>
                  <a:ext uri="{0D108BD9-81ED-4DB2-BD59-A6C34878D82A}">
                    <a16:rowId xmlns:a16="http://schemas.microsoft.com/office/drawing/2014/main" val="10001"/>
                  </a:ext>
                </a:extLst>
              </a:tr>
              <a:tr h="571500">
                <a:tc>
                  <a:txBody>
                    <a:bodyPr/>
                    <a:lstStyle/>
                    <a:p>
                      <a:pPr algn="l"/>
                      <a:r>
                        <a:rPr sz="1725" b="0">
                          <a:solidFill>
                            <a:srgbClr val="0F172A"/>
                          </a:solidFill>
                          <a:latin typeface="Liberation Sans"/>
                          <a:ea typeface="Liberation Sans"/>
                          <a:cs typeface="Liberation Sans"/>
                        </a:rPr>
                        <a:t>Evidence review and follow-up</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[Count]</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[Minutes]</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[Pilot result]</a:t>
                      </a:r>
                    </a:p>
                  </a:txBody>
                  <a:tcPr anchor="ctr">
                    <a:solidFill>
                      <a:srgbClr val="F4F6FA"/>
                    </a:solidFill>
                  </a:tcPr>
                </a:tc>
                <a:extLst>
                  <a:ext uri="{0D108BD9-81ED-4DB2-BD59-A6C34878D82A}">
                    <a16:rowId xmlns:a16="http://schemas.microsoft.com/office/drawing/2014/main" val="10002"/>
                  </a:ext>
                </a:extLst>
              </a:tr>
              <a:tr h="571500">
                <a:tc>
                  <a:txBody>
                    <a:bodyPr/>
                    <a:lstStyle/>
                    <a:p>
                      <a:pPr algn="l"/>
                      <a:r>
                        <a:rPr sz="1725" b="0">
                          <a:solidFill>
                            <a:srgbClr val="0F172A"/>
                          </a:solidFill>
                          <a:latin typeface="Liberation Sans"/>
                          <a:ea typeface="Liberation Sans"/>
                          <a:cs typeface="Liberation Sans"/>
                        </a:rPr>
                        <a:t>Approval coordination</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[Count]</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[Minutes]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[Pilot result]</a:t>
                      </a:r>
                    </a:p>
                  </a:txBody>
                  <a:tcPr anchor="ctr">
                    <a:solidFill>
                      <a:srgbClr val="FFFFFF"/>
                    </a:solidFill>
                  </a:tcPr>
                </a:tc>
                <a:extLst>
                  <a:ext uri="{0D108BD9-81ED-4DB2-BD59-A6C34878D82A}">
                    <a16:rowId xmlns:a16="http://schemas.microsoft.com/office/drawing/2014/main" val="10003"/>
                  </a:ext>
                </a:extLst>
              </a:tr>
              <a:tr h="571500">
                <a:tc>
                  <a:txBody>
                    <a:bodyPr/>
                    <a:lstStyle/>
                    <a:p>
                      <a:pPr algn="l"/>
                      <a:r>
                        <a:rPr sz="1725" b="0">
                          <a:solidFill>
                            <a:srgbClr val="0F172A"/>
                          </a:solidFill>
                          <a:latin typeface="Liberation Sans"/>
                          <a:ea typeface="Liberation Sans"/>
                          <a:cs typeface="Liberation Sans"/>
                        </a:rPr>
                        <a:t>Audit evidence preparation</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[Count]</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[Minutes]</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[Pilot result]</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s0bjx2-gr0o3">
            <a:extLst>
              <a:ext uri="{FF2B5EF4-FFF2-40B4-BE49-F238E27FC236}">
                <a16:creationId xmlns:a16="http://schemas.microsoft.com/office/drawing/2014/main" id="{06D69A26-290C-470B-BE5B-54B31FD425AE}"/>
              </a:ext>
            </a:extLst>
          </p:cNvPr>
          <p:cNvSpPr>
            <a:spLocks noGrp="1"/>
          </p:cNvSpPr>
          <p:nvPr/>
        </p:nvSpPr>
        <p:spPr>
          <a:xfrm>
            <a:off x="609600" y="495300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a:solidFill>
                  <a:srgbClr val="001A3A"/>
                </a:solidFill>
                <a:latin typeface="Liberation Sans"/>
                <a:ea typeface="Liberation Sans"/>
                <a:cs typeface="Liberation Sans"/>
              </a:rPr>
              <a:t>Released hours: [enter] per year</a:t>
            </a:r>
          </a:p>
        </p:txBody>
      </p:sp>
      <p:sp>
        <p:nvSpPr>
          <p:cNvPr id="7" name="text-s0bjx2-2fy5l">
            <a:extLst>
              <a:ext uri="{FF2B5EF4-FFF2-40B4-BE49-F238E27FC236}">
                <a16:creationId xmlns:a16="http://schemas.microsoft.com/office/drawing/2014/main" id="{383A6A57-3548-43AE-B023-6CCD3017215E}"/>
              </a:ext>
            </a:extLst>
          </p:cNvPr>
          <p:cNvSpPr>
            <a:spLocks noGrp="1"/>
          </p:cNvSpPr>
          <p:nvPr/>
        </p:nvSpPr>
        <p:spPr>
          <a:xfrm>
            <a:off x="609600" y="538162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We will use this capacity for [specific operational work].</a:t>
            </a:r>
          </a:p>
        </p:txBody>
      </p:sp>
    </p:spTree>
    <p:extLst>
      <p:ext uri="{BB962C8B-B14F-4D97-AF65-F5344CB8AC3E}">
        <p14:creationId xmlns:p14="http://schemas.microsoft.com/office/powerpoint/2010/main" val="70593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1A3A"/>
        </a:solidFill>
        <a:effectLst/>
      </p:bgPr>
    </p:bg>
    <p:spTree>
      <p:nvGrpSpPr>
        <p:cNvPr id="1" name=""/>
        <p:cNvGrpSpPr/>
        <p:nvPr/>
      </p:nvGrpSpPr>
      <p:grpSpPr>
        <a:xfrm>
          <a:off x="0" y="0"/>
          <a:ext cx="0" cy="0"/>
          <a:chOff x="0" y="0"/>
          <a:chExt cx="0" cy="0"/>
        </a:xfrm>
      </p:grpSpPr>
      <p:sp>
        <p:nvSpPr>
          <p:cNvPr id="12" name="slide-title">
            <a:extLst>
              <a:ext uri="{FF2B5EF4-FFF2-40B4-BE49-F238E27FC236}">
                <a16:creationId xmlns:a16="http://schemas.microsoft.com/office/drawing/2014/main" id="{424FDB68-DA52-4C89-93BC-E0C3AEC930FF}"/>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FFFFFF"/>
                </a:solidFill>
                <a:latin typeface="Liberation Sans"/>
                <a:ea typeface="Liberation Sans"/>
                <a:cs typeface="Liberation Sans"/>
              </a:defRPr>
            </a:pPr>
            <a:r>
              <a:rPr sz="3300" b="1">
                <a:solidFill>
                  <a:srgbClr val="FFFFFF"/>
                </a:solidFill>
                <a:latin typeface="Liberation Sans"/>
                <a:ea typeface="Liberation Sans"/>
                <a:cs typeface="Liberation Sans"/>
              </a:rPr>
              <a:t>Why we prefer Argent</a:t>
            </a:r>
          </a:p>
        </p:txBody>
      </p:sp>
      <p:sp>
        <p:nvSpPr>
          <p:cNvPr id="2" name="text-09jeyx-lll5f">
            <a:extLst>
              <a:ext uri="{FF2B5EF4-FFF2-40B4-BE49-F238E27FC236}">
                <a16:creationId xmlns:a16="http://schemas.microsoft.com/office/drawing/2014/main" id="{8EC1C2EA-F51E-4BCB-92B4-2265FFBC416D}"/>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C9D6E8"/>
                </a:solidFill>
                <a:latin typeface="Liberation Sans"/>
                <a:ea typeface="Liberation Sans"/>
                <a:cs typeface="Liberation Sans"/>
              </a:defRPr>
            </a:pPr>
            <a:r>
              <a:rPr sz="1875" b="0">
                <a:solidFill>
                  <a:srgbClr val="C9D6E8"/>
                </a:solidFill>
                <a:latin typeface="Liberation Sans"/>
                <a:ea typeface="Liberation Sans"/>
                <a:cs typeface="Liberation Sans"/>
              </a:rPr>
              <a:t>Argent brings related work together and lets us configure our own processes.</a:t>
            </a:r>
          </a:p>
        </p:txBody>
      </p:sp>
      <p:sp>
        <p:nvSpPr>
          <p:cNvPr id="3" name="text-09jeyx-i02go">
            <a:extLst>
              <a:ext uri="{FF2B5EF4-FFF2-40B4-BE49-F238E27FC236}">
                <a16:creationId xmlns:a16="http://schemas.microsoft.com/office/drawing/2014/main" id="{866ED2E2-5E42-4D32-AF99-9E570CECD608}"/>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C9D6E8"/>
                </a:solidFill>
                <a:latin typeface="Liberation Sans"/>
                <a:ea typeface="Liberation Sans"/>
                <a:cs typeface="Liberation Sans"/>
              </a:defRPr>
            </a:pPr>
            <a:r>
              <a:rPr lang="en-AU" sz="1200" b="0" dirty="0">
                <a:solidFill>
                  <a:srgbClr val="C9D6E8"/>
                </a:solidFill>
                <a:latin typeface="Liberation Sans"/>
                <a:ea typeface="Liberation Sans"/>
                <a:cs typeface="Liberation Sans"/>
              </a:rPr>
              <a:t>Argent Workbench</a:t>
            </a:r>
            <a:endParaRPr sz="1200" b="0" dirty="0">
              <a:solidFill>
                <a:srgbClr val="C9D6E8"/>
              </a:solidFill>
              <a:latin typeface="Liberation Sans"/>
              <a:ea typeface="Liberation Sans"/>
              <a:cs typeface="Liberation Sans"/>
            </a:endParaRPr>
          </a:p>
        </p:txBody>
      </p:sp>
      <p:sp>
        <p:nvSpPr>
          <p:cNvPr id="4" name="text-09jeyx-ypjg2">
            <a:extLst>
              <a:ext uri="{FF2B5EF4-FFF2-40B4-BE49-F238E27FC236}">
                <a16:creationId xmlns:a16="http://schemas.microsoft.com/office/drawing/2014/main" id="{CEECCA45-9465-44AA-BD14-4B689DF92A96}"/>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C9D6E8"/>
                </a:solidFill>
                <a:latin typeface="Liberation Sans"/>
                <a:ea typeface="Liberation Sans"/>
                <a:cs typeface="Liberation Sans"/>
              </a:defRPr>
            </a:pPr>
            <a:r>
              <a:rPr sz="1350" b="0">
                <a:solidFill>
                  <a:srgbClr val="C9D6E8"/>
                </a:solidFill>
                <a:latin typeface="Liberation Sans"/>
                <a:ea typeface="Liberation Sans"/>
                <a:cs typeface="Liberation Sans"/>
              </a:rPr>
              <a:t>06</a:t>
            </a:r>
          </a:p>
        </p:txBody>
      </p:sp>
      <p:sp>
        <p:nvSpPr>
          <p:cNvPr id="5" name="text-09jeyx-boj2x">
            <a:extLst>
              <a:ext uri="{FF2B5EF4-FFF2-40B4-BE49-F238E27FC236}">
                <a16:creationId xmlns:a16="http://schemas.microsoft.com/office/drawing/2014/main" id="{4CC80AFC-7598-4D5F-9C2A-F908C3DFB817}"/>
              </a:ext>
            </a:extLst>
          </p:cNvPr>
          <p:cNvSpPr>
            <a:spLocks noGrp="1"/>
          </p:cNvSpPr>
          <p:nvPr/>
        </p:nvSpPr>
        <p:spPr>
          <a:xfrm>
            <a:off x="609600" y="1857375"/>
            <a:ext cx="10972800" cy="361950"/>
          </a:xfrm>
          <a:prstGeom prst="rect">
            <a:avLst/>
          </a:prstGeom>
          <a:noFill/>
          <a:ln w="0">
            <a:noFill/>
          </a:ln>
        </p:spPr>
        <p:txBody>
          <a:bodyPr lIns="0" tIns="0" rIns="0" bIns="0" anchor="t">
            <a:noAutofit/>
          </a:bodyPr>
          <a:lstStyle/>
          <a:p>
            <a:pPr>
              <a:defRPr sz="2100" b="1">
                <a:solidFill>
                  <a:srgbClr val="FFFFFF"/>
                </a:solidFill>
                <a:latin typeface="Liberation Sans"/>
                <a:ea typeface="Liberation Sans"/>
                <a:cs typeface="Liberation Sans"/>
              </a:defRPr>
            </a:pPr>
            <a:r>
              <a:rPr sz="2100" b="1">
                <a:solidFill>
                  <a:srgbClr val="FFFFFF"/>
                </a:solidFill>
                <a:latin typeface="Liberation Sans"/>
                <a:ea typeface="Liberation Sans"/>
                <a:cs typeface="Liberation Sans"/>
              </a:rPr>
              <a:t>Less repeated administration</a:t>
            </a:r>
          </a:p>
        </p:txBody>
      </p:sp>
      <p:sp>
        <p:nvSpPr>
          <p:cNvPr id="6" name="text-09jeyx-uzvue">
            <a:extLst>
              <a:ext uri="{FF2B5EF4-FFF2-40B4-BE49-F238E27FC236}">
                <a16:creationId xmlns:a16="http://schemas.microsoft.com/office/drawing/2014/main" id="{CE0E9710-087B-4E65-88A9-702F69288E93}"/>
              </a:ext>
            </a:extLst>
          </p:cNvPr>
          <p:cNvSpPr>
            <a:spLocks noGrp="1"/>
          </p:cNvSpPr>
          <p:nvPr/>
        </p:nvSpPr>
        <p:spPr>
          <a:xfrm>
            <a:off x="609600" y="2286000"/>
            <a:ext cx="10972800" cy="609600"/>
          </a:xfrm>
          <a:prstGeom prst="rect">
            <a:avLst/>
          </a:prstGeom>
          <a:noFill/>
          <a:ln w="0">
            <a:noFill/>
          </a:ln>
        </p:spPr>
        <p:txBody>
          <a:bodyPr lIns="0" tIns="0" rIns="0" bIns="0" anchor="t">
            <a:noAutofit/>
          </a:bodyPr>
          <a:lstStyle/>
          <a:p>
            <a:pPr>
              <a:defRPr sz="1875" b="0">
                <a:solidFill>
                  <a:srgbClr val="C9D6E8"/>
                </a:solidFill>
                <a:latin typeface="Liberation Sans"/>
                <a:ea typeface="Liberation Sans"/>
                <a:cs typeface="Liberation Sans"/>
              </a:defRPr>
            </a:pPr>
            <a:r>
              <a:rPr sz="1875" b="0">
                <a:solidFill>
                  <a:srgbClr val="C9D6E8"/>
                </a:solidFill>
                <a:latin typeface="Liberation Sans"/>
                <a:ea typeface="Liberation Sans"/>
                <a:cs typeface="Liberation Sans"/>
              </a:rPr>
              <a:t>Shared people and site records can reduce re-keying and make related evidence easier to find.</a:t>
            </a:r>
          </a:p>
        </p:txBody>
      </p:sp>
      <p:sp>
        <p:nvSpPr>
          <p:cNvPr id="7" name="text-09jeyx-36nhi">
            <a:extLst>
              <a:ext uri="{FF2B5EF4-FFF2-40B4-BE49-F238E27FC236}">
                <a16:creationId xmlns:a16="http://schemas.microsoft.com/office/drawing/2014/main" id="{23F8841D-5D39-4E80-9C78-9A12EF2FB4A3}"/>
              </a:ext>
            </a:extLst>
          </p:cNvPr>
          <p:cNvSpPr>
            <a:spLocks noGrp="1"/>
          </p:cNvSpPr>
          <p:nvPr/>
        </p:nvSpPr>
        <p:spPr>
          <a:xfrm>
            <a:off x="609600" y="2952750"/>
            <a:ext cx="10972800" cy="361950"/>
          </a:xfrm>
          <a:prstGeom prst="rect">
            <a:avLst/>
          </a:prstGeom>
          <a:noFill/>
          <a:ln w="0">
            <a:noFill/>
          </a:ln>
        </p:spPr>
        <p:txBody>
          <a:bodyPr lIns="0" tIns="0" rIns="0" bIns="0" anchor="t">
            <a:noAutofit/>
          </a:bodyPr>
          <a:lstStyle/>
          <a:p>
            <a:pPr>
              <a:defRPr sz="2100" b="1">
                <a:solidFill>
                  <a:srgbClr val="FFFFFF"/>
                </a:solidFill>
                <a:latin typeface="Liberation Sans"/>
                <a:ea typeface="Liberation Sans"/>
                <a:cs typeface="Liberation Sans"/>
              </a:defRPr>
            </a:pPr>
            <a:r>
              <a:rPr sz="2100" b="1">
                <a:solidFill>
                  <a:srgbClr val="FFFFFF"/>
                </a:solidFill>
                <a:latin typeface="Liberation Sans"/>
                <a:ea typeface="Liberation Sans"/>
                <a:cs typeface="Liberation Sans"/>
              </a:rPr>
              <a:t>Risk assessments and control checks</a:t>
            </a:r>
          </a:p>
        </p:txBody>
      </p:sp>
      <p:sp>
        <p:nvSpPr>
          <p:cNvPr id="8" name="text-09jeyx-o6guv">
            <a:extLst>
              <a:ext uri="{FF2B5EF4-FFF2-40B4-BE49-F238E27FC236}">
                <a16:creationId xmlns:a16="http://schemas.microsoft.com/office/drawing/2014/main" id="{072F56EE-A97A-47AF-A65A-497FBABA2239}"/>
              </a:ext>
            </a:extLst>
          </p:cNvPr>
          <p:cNvSpPr>
            <a:spLocks noGrp="1"/>
          </p:cNvSpPr>
          <p:nvPr/>
        </p:nvSpPr>
        <p:spPr>
          <a:xfrm>
            <a:off x="609600" y="3381375"/>
            <a:ext cx="10972800" cy="609600"/>
          </a:xfrm>
          <a:prstGeom prst="rect">
            <a:avLst/>
          </a:prstGeom>
          <a:noFill/>
          <a:ln w="0">
            <a:noFill/>
          </a:ln>
        </p:spPr>
        <p:txBody>
          <a:bodyPr lIns="0" tIns="0" rIns="0" bIns="0" anchor="t">
            <a:noAutofit/>
          </a:bodyPr>
          <a:lstStyle/>
          <a:p>
            <a:pPr>
              <a:defRPr sz="1875" b="0">
                <a:solidFill>
                  <a:srgbClr val="C9D6E8"/>
                </a:solidFill>
                <a:latin typeface="Liberation Sans"/>
                <a:ea typeface="Liberation Sans"/>
                <a:cs typeface="Liberation Sans"/>
              </a:defRPr>
            </a:pPr>
            <a:r>
              <a:rPr sz="1875" b="0">
                <a:solidFill>
                  <a:srgbClr val="C9D6E8"/>
                </a:solidFill>
                <a:latin typeface="Liberation Sans"/>
                <a:ea typeface="Liberation Sans"/>
                <a:cs typeface="Liberation Sans"/>
              </a:rPr>
              <a:t>Link BBRA and BowTie findings to control standards, scheduled checks and follow-up actions.</a:t>
            </a:r>
          </a:p>
        </p:txBody>
      </p:sp>
      <p:sp>
        <p:nvSpPr>
          <p:cNvPr id="9" name="text-09jeyx-40dzz">
            <a:extLst>
              <a:ext uri="{FF2B5EF4-FFF2-40B4-BE49-F238E27FC236}">
                <a16:creationId xmlns:a16="http://schemas.microsoft.com/office/drawing/2014/main" id="{48F7569F-1CFC-48D5-A907-A2F231C687B3}"/>
              </a:ext>
            </a:extLst>
          </p:cNvPr>
          <p:cNvSpPr>
            <a:spLocks noGrp="1"/>
          </p:cNvSpPr>
          <p:nvPr/>
        </p:nvSpPr>
        <p:spPr>
          <a:xfrm>
            <a:off x="609600" y="4048125"/>
            <a:ext cx="10972800" cy="361950"/>
          </a:xfrm>
          <a:prstGeom prst="rect">
            <a:avLst/>
          </a:prstGeom>
          <a:noFill/>
          <a:ln w="0">
            <a:noFill/>
          </a:ln>
        </p:spPr>
        <p:txBody>
          <a:bodyPr lIns="0" tIns="0" rIns="0" bIns="0" anchor="t">
            <a:noAutofit/>
          </a:bodyPr>
          <a:lstStyle/>
          <a:p>
            <a:pPr>
              <a:defRPr sz="2100" b="1">
                <a:solidFill>
                  <a:srgbClr val="FFFFFF"/>
                </a:solidFill>
                <a:latin typeface="Liberation Sans"/>
                <a:ea typeface="Liberation Sans"/>
                <a:cs typeface="Liberation Sans"/>
              </a:defRPr>
            </a:pPr>
            <a:r>
              <a:rPr sz="2100" b="1">
                <a:solidFill>
                  <a:srgbClr val="FFFFFF"/>
                </a:solidFill>
                <a:latin typeface="Liberation Sans"/>
                <a:ea typeface="Liberation Sans"/>
                <a:cs typeface="Liberation Sans"/>
              </a:rPr>
              <a:t>Processes we can change ourselves</a:t>
            </a:r>
          </a:p>
        </p:txBody>
      </p:sp>
      <p:sp>
        <p:nvSpPr>
          <p:cNvPr id="10" name="text-09jeyx-0rsws">
            <a:extLst>
              <a:ext uri="{FF2B5EF4-FFF2-40B4-BE49-F238E27FC236}">
                <a16:creationId xmlns:a16="http://schemas.microsoft.com/office/drawing/2014/main" id="{760C1138-507E-4346-8FE0-E5446D353C48}"/>
              </a:ext>
            </a:extLst>
          </p:cNvPr>
          <p:cNvSpPr>
            <a:spLocks noGrp="1"/>
          </p:cNvSpPr>
          <p:nvPr/>
        </p:nvSpPr>
        <p:spPr>
          <a:xfrm>
            <a:off x="609600" y="4476750"/>
            <a:ext cx="10972800" cy="609600"/>
          </a:xfrm>
          <a:prstGeom prst="rect">
            <a:avLst/>
          </a:prstGeom>
          <a:noFill/>
          <a:ln w="0">
            <a:noFill/>
          </a:ln>
        </p:spPr>
        <p:txBody>
          <a:bodyPr lIns="0" tIns="0" rIns="0" bIns="0" anchor="t">
            <a:noAutofit/>
          </a:bodyPr>
          <a:lstStyle/>
          <a:p>
            <a:pPr>
              <a:defRPr sz="1875" b="0">
                <a:solidFill>
                  <a:srgbClr val="C9D6E8"/>
                </a:solidFill>
                <a:latin typeface="Liberation Sans"/>
                <a:ea typeface="Liberation Sans"/>
                <a:cs typeface="Liberation Sans"/>
              </a:defRPr>
            </a:pPr>
            <a:r>
              <a:rPr sz="1875" b="0">
                <a:solidFill>
                  <a:srgbClr val="C9D6E8"/>
                </a:solidFill>
                <a:latin typeface="Liberation Sans"/>
                <a:ea typeface="Liberation Sans"/>
                <a:cs typeface="Liberation Sans"/>
              </a:rPr>
              <a:t>Build and copy forms, set approval roles and add business definitions as our needs change.</a:t>
            </a:r>
          </a:p>
        </p:txBody>
      </p:sp>
      <p:sp>
        <p:nvSpPr>
          <p:cNvPr id="11" name="text-09jeyx-iedy5">
            <a:extLst>
              <a:ext uri="{FF2B5EF4-FFF2-40B4-BE49-F238E27FC236}">
                <a16:creationId xmlns:a16="http://schemas.microsoft.com/office/drawing/2014/main" id="{C9F2EABA-B6EC-4BC7-B48E-7039B619CEF5}"/>
              </a:ext>
            </a:extLst>
          </p:cNvPr>
          <p:cNvSpPr>
            <a:spLocks noGrp="1"/>
          </p:cNvSpPr>
          <p:nvPr/>
        </p:nvSpPr>
        <p:spPr>
          <a:xfrm>
            <a:off x="609600" y="5467350"/>
            <a:ext cx="10972800" cy="590550"/>
          </a:xfrm>
          <a:prstGeom prst="rect">
            <a:avLst/>
          </a:prstGeom>
          <a:noFill/>
          <a:ln w="0">
            <a:noFill/>
          </a:ln>
        </p:spPr>
        <p:txBody>
          <a:bodyPr lIns="0" tIns="0" rIns="0" bIns="0" anchor="t">
            <a:noAutofit/>
          </a:bodyPr>
          <a:lstStyle/>
          <a:p>
            <a:pPr>
              <a:defRPr sz="1725" b="0" i="1">
                <a:solidFill>
                  <a:srgbClr val="A9C0FF"/>
                </a:solidFill>
                <a:latin typeface="Liberation Sans"/>
                <a:ea typeface="Liberation Sans"/>
                <a:cs typeface="Liberation Sans"/>
              </a:defRPr>
            </a:pPr>
            <a:r>
              <a:rPr sz="1725" b="0" i="1">
                <a:solidFill>
                  <a:srgbClr val="A9C0FF"/>
                </a:solidFill>
                <a:latin typeface="Liberation Sans"/>
                <a:ea typeface="Liberation Sans"/>
                <a:cs typeface="Liberation Sans"/>
              </a:rPr>
              <a:t>Why this combination suits our business: [enter our reasoning]</a:t>
            </a:r>
          </a:p>
        </p:txBody>
      </p:sp>
    </p:spTree>
    <p:extLst>
      <p:ext uri="{BB962C8B-B14F-4D97-AF65-F5344CB8AC3E}">
        <p14:creationId xmlns:p14="http://schemas.microsoft.com/office/powerpoint/2010/main" val="1951174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slide-title">
            <a:extLst>
              <a:ext uri="{FF2B5EF4-FFF2-40B4-BE49-F238E27FC236}">
                <a16:creationId xmlns:a16="http://schemas.microsoft.com/office/drawing/2014/main" id="{15F9362D-DCB8-4EC2-A3B8-527C512D1D7D}"/>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Risk assessments and control checks</a:t>
            </a:r>
          </a:p>
        </p:txBody>
      </p:sp>
      <p:sp>
        <p:nvSpPr>
          <p:cNvPr id="2" name="text-b6om9i-wv9m8">
            <a:extLst>
              <a:ext uri="{FF2B5EF4-FFF2-40B4-BE49-F238E27FC236}">
                <a16:creationId xmlns:a16="http://schemas.microsoft.com/office/drawing/2014/main" id="{F04072D3-B3E0-49E7-8647-E71AA06861D9}"/>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Follow a risk assessment through to the checks on its controls.</a:t>
            </a:r>
          </a:p>
        </p:txBody>
      </p:sp>
      <p:sp>
        <p:nvSpPr>
          <p:cNvPr id="3" name="text-b6om9i-vsxt1">
            <a:extLst>
              <a:ext uri="{FF2B5EF4-FFF2-40B4-BE49-F238E27FC236}">
                <a16:creationId xmlns:a16="http://schemas.microsoft.com/office/drawing/2014/main" id="{84AC32DD-21EE-41B9-8D8D-E7CE5DCEE09D}"/>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b6om9i-69xga">
            <a:extLst>
              <a:ext uri="{FF2B5EF4-FFF2-40B4-BE49-F238E27FC236}">
                <a16:creationId xmlns:a16="http://schemas.microsoft.com/office/drawing/2014/main" id="{30E12B21-4B05-45F0-84F8-870BA9C1D74D}"/>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07</a:t>
            </a:r>
          </a:p>
        </p:txBody>
      </p:sp>
      <p:sp>
        <p:nvSpPr>
          <p:cNvPr id="5" name="text-b6om9i-zw0zf">
            <a:extLst>
              <a:ext uri="{FF2B5EF4-FFF2-40B4-BE49-F238E27FC236}">
                <a16:creationId xmlns:a16="http://schemas.microsoft.com/office/drawing/2014/main" id="{253838BC-7C7B-499D-9B1D-6C6E126DBAD3}"/>
              </a:ext>
            </a:extLst>
          </p:cNvPr>
          <p:cNvSpPr>
            <a:spLocks noGrp="1"/>
          </p:cNvSpPr>
          <p:nvPr/>
        </p:nvSpPr>
        <p:spPr>
          <a:xfrm>
            <a:off x="609600" y="2057400"/>
            <a:ext cx="1952625" cy="609600"/>
          </a:xfrm>
          <a:prstGeom prst="rect">
            <a:avLst/>
          </a:prstGeom>
          <a:noFill/>
          <a:ln w="0">
            <a:noFill/>
          </a:ln>
        </p:spPr>
        <p:txBody>
          <a:bodyPr lIns="0" tIns="0" rIns="0" bIns="0" anchor="t">
            <a:noAutofit/>
          </a:bodyPr>
          <a:lstStyle/>
          <a:p>
            <a:pPr>
              <a:defRPr sz="3750" b="1">
                <a:solidFill>
                  <a:srgbClr val="0011FF"/>
                </a:solidFill>
                <a:latin typeface="Liberation Sans"/>
                <a:ea typeface="Liberation Sans"/>
                <a:cs typeface="Liberation Sans"/>
              </a:defRPr>
            </a:pPr>
            <a:r>
              <a:rPr sz="3750" b="1">
                <a:solidFill>
                  <a:srgbClr val="0011FF"/>
                </a:solidFill>
                <a:latin typeface="Liberation Sans"/>
                <a:ea typeface="Liberation Sans"/>
                <a:cs typeface="Liberation Sans"/>
              </a:rPr>
              <a:t>01</a:t>
            </a:r>
          </a:p>
        </p:txBody>
      </p:sp>
      <p:sp>
        <p:nvSpPr>
          <p:cNvPr id="6" name="text-b6om9i-m240f">
            <a:extLst>
              <a:ext uri="{FF2B5EF4-FFF2-40B4-BE49-F238E27FC236}">
                <a16:creationId xmlns:a16="http://schemas.microsoft.com/office/drawing/2014/main" id="{C95C122F-404A-42D6-BA10-5EDABF9D3053}"/>
              </a:ext>
            </a:extLst>
          </p:cNvPr>
          <p:cNvSpPr>
            <a:spLocks noGrp="1"/>
          </p:cNvSpPr>
          <p:nvPr/>
        </p:nvSpPr>
        <p:spPr>
          <a:xfrm>
            <a:off x="609600" y="2857500"/>
            <a:ext cx="1952625" cy="704850"/>
          </a:xfrm>
          <a:prstGeom prst="rect">
            <a:avLst/>
          </a:prstGeom>
          <a:noFill/>
          <a:ln w="0">
            <a:noFill/>
          </a:ln>
        </p:spPr>
        <p:txBody>
          <a:bodyPr lIns="0" tIns="0" rIns="0" bIns="0" anchor="t">
            <a:noAutofit/>
          </a:bodyPr>
          <a:lstStyle/>
          <a:p>
            <a:pPr>
              <a:defRPr sz="2175" b="1">
                <a:solidFill>
                  <a:srgbClr val="001A3A"/>
                </a:solidFill>
                <a:latin typeface="Liberation Sans"/>
                <a:ea typeface="Liberation Sans"/>
                <a:cs typeface="Liberation Sans"/>
              </a:defRPr>
            </a:pPr>
            <a:r>
              <a:rPr sz="2175" b="1">
                <a:solidFill>
                  <a:srgbClr val="001A3A"/>
                </a:solidFill>
                <a:latin typeface="Liberation Sans"/>
                <a:ea typeface="Liberation Sans"/>
                <a:cs typeface="Liberation Sans"/>
              </a:rPr>
              <a:t>BBRA</a:t>
            </a:r>
          </a:p>
        </p:txBody>
      </p:sp>
      <p:sp>
        <p:nvSpPr>
          <p:cNvPr id="7" name="text-b6om9i-in936">
            <a:extLst>
              <a:ext uri="{FF2B5EF4-FFF2-40B4-BE49-F238E27FC236}">
                <a16:creationId xmlns:a16="http://schemas.microsoft.com/office/drawing/2014/main" id="{6033F493-4AE9-4B02-825A-FE561657B30D}"/>
              </a:ext>
            </a:extLst>
          </p:cNvPr>
          <p:cNvSpPr>
            <a:spLocks noGrp="1"/>
          </p:cNvSpPr>
          <p:nvPr/>
        </p:nvSpPr>
        <p:spPr>
          <a:xfrm>
            <a:off x="609600" y="3733800"/>
            <a:ext cx="1952625" cy="12192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Identify material risks and record the findings.</a:t>
            </a:r>
          </a:p>
        </p:txBody>
      </p:sp>
      <p:sp>
        <p:nvSpPr>
          <p:cNvPr id="8" name="text-b6om9i-r8qt5">
            <a:extLst>
              <a:ext uri="{FF2B5EF4-FFF2-40B4-BE49-F238E27FC236}">
                <a16:creationId xmlns:a16="http://schemas.microsoft.com/office/drawing/2014/main" id="{A49EF6CE-8C6F-4CFB-8DF8-7DDC78FE1BD7}"/>
              </a:ext>
            </a:extLst>
          </p:cNvPr>
          <p:cNvSpPr>
            <a:spLocks noGrp="1"/>
          </p:cNvSpPr>
          <p:nvPr/>
        </p:nvSpPr>
        <p:spPr>
          <a:xfrm>
            <a:off x="2838450" y="2057400"/>
            <a:ext cx="1952625" cy="609600"/>
          </a:xfrm>
          <a:prstGeom prst="rect">
            <a:avLst/>
          </a:prstGeom>
          <a:noFill/>
          <a:ln w="0">
            <a:noFill/>
          </a:ln>
        </p:spPr>
        <p:txBody>
          <a:bodyPr lIns="0" tIns="0" rIns="0" bIns="0" anchor="t">
            <a:noAutofit/>
          </a:bodyPr>
          <a:lstStyle/>
          <a:p>
            <a:pPr>
              <a:defRPr sz="3750" b="1">
                <a:solidFill>
                  <a:srgbClr val="0011FF"/>
                </a:solidFill>
                <a:latin typeface="Liberation Sans"/>
                <a:ea typeface="Liberation Sans"/>
                <a:cs typeface="Liberation Sans"/>
              </a:defRPr>
            </a:pPr>
            <a:r>
              <a:rPr sz="3750" b="1">
                <a:solidFill>
                  <a:srgbClr val="0011FF"/>
                </a:solidFill>
                <a:latin typeface="Liberation Sans"/>
                <a:ea typeface="Liberation Sans"/>
                <a:cs typeface="Liberation Sans"/>
              </a:rPr>
              <a:t>02</a:t>
            </a:r>
          </a:p>
        </p:txBody>
      </p:sp>
      <p:sp>
        <p:nvSpPr>
          <p:cNvPr id="9" name="text-b6om9i-dso61">
            <a:extLst>
              <a:ext uri="{FF2B5EF4-FFF2-40B4-BE49-F238E27FC236}">
                <a16:creationId xmlns:a16="http://schemas.microsoft.com/office/drawing/2014/main" id="{B97560FE-8D5D-4B71-9EAA-C9B6093C0ECD}"/>
              </a:ext>
            </a:extLst>
          </p:cNvPr>
          <p:cNvSpPr>
            <a:spLocks noGrp="1"/>
          </p:cNvSpPr>
          <p:nvPr/>
        </p:nvSpPr>
        <p:spPr>
          <a:xfrm>
            <a:off x="2838450" y="2857500"/>
            <a:ext cx="1952625" cy="704850"/>
          </a:xfrm>
          <a:prstGeom prst="rect">
            <a:avLst/>
          </a:prstGeom>
          <a:noFill/>
          <a:ln w="0">
            <a:noFill/>
          </a:ln>
        </p:spPr>
        <p:txBody>
          <a:bodyPr lIns="0" tIns="0" rIns="0" bIns="0" anchor="t">
            <a:noAutofit/>
          </a:bodyPr>
          <a:lstStyle/>
          <a:p>
            <a:pPr>
              <a:defRPr sz="2175" b="1">
                <a:solidFill>
                  <a:srgbClr val="001A3A"/>
                </a:solidFill>
                <a:latin typeface="Liberation Sans"/>
                <a:ea typeface="Liberation Sans"/>
                <a:cs typeface="Liberation Sans"/>
              </a:defRPr>
            </a:pPr>
            <a:r>
              <a:rPr sz="2175" b="1">
                <a:solidFill>
                  <a:srgbClr val="001A3A"/>
                </a:solidFill>
                <a:latin typeface="Liberation Sans"/>
                <a:ea typeface="Liberation Sans"/>
                <a:cs typeface="Liberation Sans"/>
              </a:rPr>
              <a:t>BowTie</a:t>
            </a:r>
          </a:p>
        </p:txBody>
      </p:sp>
      <p:sp>
        <p:nvSpPr>
          <p:cNvPr id="10" name="text-b6om9i-85cc3">
            <a:extLst>
              <a:ext uri="{FF2B5EF4-FFF2-40B4-BE49-F238E27FC236}">
                <a16:creationId xmlns:a16="http://schemas.microsoft.com/office/drawing/2014/main" id="{57E41264-048F-456E-91C7-5A0B82FFE871}"/>
              </a:ext>
            </a:extLst>
          </p:cNvPr>
          <p:cNvSpPr>
            <a:spLocks noGrp="1"/>
          </p:cNvSpPr>
          <p:nvPr/>
        </p:nvSpPr>
        <p:spPr>
          <a:xfrm>
            <a:off x="2838450" y="3733800"/>
            <a:ext cx="1952625" cy="12192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Analyse pathways and define control expectations.</a:t>
            </a:r>
          </a:p>
        </p:txBody>
      </p:sp>
      <p:sp>
        <p:nvSpPr>
          <p:cNvPr id="11" name="text-b6om9i-gsmku">
            <a:extLst>
              <a:ext uri="{FF2B5EF4-FFF2-40B4-BE49-F238E27FC236}">
                <a16:creationId xmlns:a16="http://schemas.microsoft.com/office/drawing/2014/main" id="{DB57836B-F7F5-4D51-B09D-98413278013C}"/>
              </a:ext>
            </a:extLst>
          </p:cNvPr>
          <p:cNvSpPr>
            <a:spLocks noGrp="1"/>
          </p:cNvSpPr>
          <p:nvPr/>
        </p:nvSpPr>
        <p:spPr>
          <a:xfrm>
            <a:off x="5067300" y="2057400"/>
            <a:ext cx="1952625" cy="609600"/>
          </a:xfrm>
          <a:prstGeom prst="rect">
            <a:avLst/>
          </a:prstGeom>
          <a:noFill/>
          <a:ln w="0">
            <a:noFill/>
          </a:ln>
        </p:spPr>
        <p:txBody>
          <a:bodyPr lIns="0" tIns="0" rIns="0" bIns="0" anchor="t">
            <a:noAutofit/>
          </a:bodyPr>
          <a:lstStyle/>
          <a:p>
            <a:pPr>
              <a:defRPr sz="3750" b="1">
                <a:solidFill>
                  <a:srgbClr val="0011FF"/>
                </a:solidFill>
                <a:latin typeface="Liberation Sans"/>
                <a:ea typeface="Liberation Sans"/>
                <a:cs typeface="Liberation Sans"/>
              </a:defRPr>
            </a:pPr>
            <a:r>
              <a:rPr sz="3750" b="1">
                <a:solidFill>
                  <a:srgbClr val="0011FF"/>
                </a:solidFill>
                <a:latin typeface="Liberation Sans"/>
                <a:ea typeface="Liberation Sans"/>
                <a:cs typeface="Liberation Sans"/>
              </a:rPr>
              <a:t>03</a:t>
            </a:r>
          </a:p>
        </p:txBody>
      </p:sp>
      <p:sp>
        <p:nvSpPr>
          <p:cNvPr id="12" name="text-b6om9i-w2a9s">
            <a:extLst>
              <a:ext uri="{FF2B5EF4-FFF2-40B4-BE49-F238E27FC236}">
                <a16:creationId xmlns:a16="http://schemas.microsoft.com/office/drawing/2014/main" id="{29888541-03FA-46A2-AF0D-BE0CF2162A09}"/>
              </a:ext>
            </a:extLst>
          </p:cNvPr>
          <p:cNvSpPr>
            <a:spLocks noGrp="1"/>
          </p:cNvSpPr>
          <p:nvPr/>
        </p:nvSpPr>
        <p:spPr>
          <a:xfrm>
            <a:off x="5067300" y="2857500"/>
            <a:ext cx="1952625" cy="704850"/>
          </a:xfrm>
          <a:prstGeom prst="rect">
            <a:avLst/>
          </a:prstGeom>
          <a:noFill/>
          <a:ln w="0">
            <a:noFill/>
          </a:ln>
        </p:spPr>
        <p:txBody>
          <a:bodyPr lIns="0" tIns="0" rIns="0" bIns="0" anchor="t">
            <a:noAutofit/>
          </a:bodyPr>
          <a:lstStyle/>
          <a:p>
            <a:pPr>
              <a:defRPr sz="2175" b="1">
                <a:solidFill>
                  <a:srgbClr val="001A3A"/>
                </a:solidFill>
                <a:latin typeface="Liberation Sans"/>
                <a:ea typeface="Liberation Sans"/>
                <a:cs typeface="Liberation Sans"/>
              </a:defRPr>
            </a:pPr>
            <a:r>
              <a:rPr sz="2175" b="1">
                <a:solidFill>
                  <a:srgbClr val="001A3A"/>
                </a:solidFill>
                <a:latin typeface="Liberation Sans"/>
                <a:ea typeface="Liberation Sans"/>
                <a:cs typeface="Liberation Sans"/>
              </a:rPr>
              <a:t>Critical Controls</a:t>
            </a:r>
          </a:p>
        </p:txBody>
      </p:sp>
      <p:sp>
        <p:nvSpPr>
          <p:cNvPr id="13" name="text-b6om9i-sls1b">
            <a:extLst>
              <a:ext uri="{FF2B5EF4-FFF2-40B4-BE49-F238E27FC236}">
                <a16:creationId xmlns:a16="http://schemas.microsoft.com/office/drawing/2014/main" id="{1B469C85-73E0-4FAE-B4CE-26C5165EC3B6}"/>
              </a:ext>
            </a:extLst>
          </p:cNvPr>
          <p:cNvSpPr>
            <a:spLocks noGrp="1"/>
          </p:cNvSpPr>
          <p:nvPr/>
        </p:nvSpPr>
        <p:spPr>
          <a:xfrm>
            <a:off x="5067300" y="3733800"/>
            <a:ext cx="1952625" cy="12192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Assign accountable positions and performance standards.</a:t>
            </a:r>
          </a:p>
        </p:txBody>
      </p:sp>
      <p:sp>
        <p:nvSpPr>
          <p:cNvPr id="14" name="text-b6om9i-rpjdi">
            <a:extLst>
              <a:ext uri="{FF2B5EF4-FFF2-40B4-BE49-F238E27FC236}">
                <a16:creationId xmlns:a16="http://schemas.microsoft.com/office/drawing/2014/main" id="{068289D7-3462-40BA-BD1A-5077A17BA2FE}"/>
              </a:ext>
            </a:extLst>
          </p:cNvPr>
          <p:cNvSpPr>
            <a:spLocks noGrp="1"/>
          </p:cNvSpPr>
          <p:nvPr/>
        </p:nvSpPr>
        <p:spPr>
          <a:xfrm>
            <a:off x="7296150" y="2057400"/>
            <a:ext cx="1952625" cy="609600"/>
          </a:xfrm>
          <a:prstGeom prst="rect">
            <a:avLst/>
          </a:prstGeom>
          <a:noFill/>
          <a:ln w="0">
            <a:noFill/>
          </a:ln>
        </p:spPr>
        <p:txBody>
          <a:bodyPr lIns="0" tIns="0" rIns="0" bIns="0" anchor="t">
            <a:noAutofit/>
          </a:bodyPr>
          <a:lstStyle/>
          <a:p>
            <a:pPr>
              <a:defRPr sz="3750" b="1">
                <a:solidFill>
                  <a:srgbClr val="0011FF"/>
                </a:solidFill>
                <a:latin typeface="Liberation Sans"/>
                <a:ea typeface="Liberation Sans"/>
                <a:cs typeface="Liberation Sans"/>
              </a:defRPr>
            </a:pPr>
            <a:r>
              <a:rPr sz="3750" b="1">
                <a:solidFill>
                  <a:srgbClr val="0011FF"/>
                </a:solidFill>
                <a:latin typeface="Liberation Sans"/>
                <a:ea typeface="Liberation Sans"/>
                <a:cs typeface="Liberation Sans"/>
              </a:rPr>
              <a:t>04</a:t>
            </a:r>
          </a:p>
        </p:txBody>
      </p:sp>
      <p:sp>
        <p:nvSpPr>
          <p:cNvPr id="15" name="text-b6om9i-yxbk9">
            <a:extLst>
              <a:ext uri="{FF2B5EF4-FFF2-40B4-BE49-F238E27FC236}">
                <a16:creationId xmlns:a16="http://schemas.microsoft.com/office/drawing/2014/main" id="{A897F26D-ED0A-4785-974F-542C91D8BCCB}"/>
              </a:ext>
            </a:extLst>
          </p:cNvPr>
          <p:cNvSpPr>
            <a:spLocks noGrp="1"/>
          </p:cNvSpPr>
          <p:nvPr/>
        </p:nvSpPr>
        <p:spPr>
          <a:xfrm>
            <a:off x="7296150" y="2857500"/>
            <a:ext cx="1952625" cy="704850"/>
          </a:xfrm>
          <a:prstGeom prst="rect">
            <a:avLst/>
          </a:prstGeom>
          <a:noFill/>
          <a:ln w="0">
            <a:noFill/>
          </a:ln>
        </p:spPr>
        <p:txBody>
          <a:bodyPr lIns="0" tIns="0" rIns="0" bIns="0" anchor="t">
            <a:noAutofit/>
          </a:bodyPr>
          <a:lstStyle/>
          <a:p>
            <a:pPr>
              <a:defRPr sz="2175" b="1">
                <a:solidFill>
                  <a:srgbClr val="001A3A"/>
                </a:solidFill>
                <a:latin typeface="Liberation Sans"/>
                <a:ea typeface="Liberation Sans"/>
                <a:cs typeface="Liberation Sans"/>
              </a:defRPr>
            </a:pPr>
            <a:r>
              <a:rPr sz="2175" b="1">
                <a:solidFill>
                  <a:srgbClr val="001A3A"/>
                </a:solidFill>
                <a:latin typeface="Liberation Sans"/>
                <a:ea typeface="Liberation Sans"/>
                <a:cs typeface="Liberation Sans"/>
              </a:rPr>
              <a:t>Verification</a:t>
            </a:r>
          </a:p>
        </p:txBody>
      </p:sp>
      <p:sp>
        <p:nvSpPr>
          <p:cNvPr id="16" name="text-b6om9i-nsytd">
            <a:extLst>
              <a:ext uri="{FF2B5EF4-FFF2-40B4-BE49-F238E27FC236}">
                <a16:creationId xmlns:a16="http://schemas.microsoft.com/office/drawing/2014/main" id="{01EB66EC-776F-433D-A323-857B19B9929C}"/>
              </a:ext>
            </a:extLst>
          </p:cNvPr>
          <p:cNvSpPr>
            <a:spLocks noGrp="1"/>
          </p:cNvSpPr>
          <p:nvPr/>
        </p:nvSpPr>
        <p:spPr>
          <a:xfrm>
            <a:off x="7296150" y="3733800"/>
            <a:ext cx="1952625" cy="12192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Schedule checks and retain the evidence.</a:t>
            </a:r>
          </a:p>
        </p:txBody>
      </p:sp>
      <p:sp>
        <p:nvSpPr>
          <p:cNvPr id="17" name="text-b6om9i-efd9f">
            <a:extLst>
              <a:ext uri="{FF2B5EF4-FFF2-40B4-BE49-F238E27FC236}">
                <a16:creationId xmlns:a16="http://schemas.microsoft.com/office/drawing/2014/main" id="{7BF769E1-A0CB-450B-89C7-4871A58D7DC6}"/>
              </a:ext>
            </a:extLst>
          </p:cNvPr>
          <p:cNvSpPr>
            <a:spLocks noGrp="1"/>
          </p:cNvSpPr>
          <p:nvPr/>
        </p:nvSpPr>
        <p:spPr>
          <a:xfrm>
            <a:off x="9525000" y="2057400"/>
            <a:ext cx="1952625" cy="609600"/>
          </a:xfrm>
          <a:prstGeom prst="rect">
            <a:avLst/>
          </a:prstGeom>
          <a:noFill/>
          <a:ln w="0">
            <a:noFill/>
          </a:ln>
        </p:spPr>
        <p:txBody>
          <a:bodyPr lIns="0" tIns="0" rIns="0" bIns="0" anchor="t">
            <a:noAutofit/>
          </a:bodyPr>
          <a:lstStyle/>
          <a:p>
            <a:pPr>
              <a:defRPr sz="3750" b="1">
                <a:solidFill>
                  <a:srgbClr val="0011FF"/>
                </a:solidFill>
                <a:latin typeface="Liberation Sans"/>
                <a:ea typeface="Liberation Sans"/>
                <a:cs typeface="Liberation Sans"/>
              </a:defRPr>
            </a:pPr>
            <a:r>
              <a:rPr sz="3750" b="1">
                <a:solidFill>
                  <a:srgbClr val="0011FF"/>
                </a:solidFill>
                <a:latin typeface="Liberation Sans"/>
                <a:ea typeface="Liberation Sans"/>
                <a:cs typeface="Liberation Sans"/>
              </a:rPr>
              <a:t>05</a:t>
            </a:r>
          </a:p>
        </p:txBody>
      </p:sp>
      <p:sp>
        <p:nvSpPr>
          <p:cNvPr id="18" name="text-b6om9i-eh14x">
            <a:extLst>
              <a:ext uri="{FF2B5EF4-FFF2-40B4-BE49-F238E27FC236}">
                <a16:creationId xmlns:a16="http://schemas.microsoft.com/office/drawing/2014/main" id="{C495428E-B957-47D7-AB38-A2F432918F23}"/>
              </a:ext>
            </a:extLst>
          </p:cNvPr>
          <p:cNvSpPr>
            <a:spLocks noGrp="1"/>
          </p:cNvSpPr>
          <p:nvPr/>
        </p:nvSpPr>
        <p:spPr>
          <a:xfrm>
            <a:off x="9525000" y="2857500"/>
            <a:ext cx="1952625" cy="704850"/>
          </a:xfrm>
          <a:prstGeom prst="rect">
            <a:avLst/>
          </a:prstGeom>
          <a:noFill/>
          <a:ln w="0">
            <a:noFill/>
          </a:ln>
        </p:spPr>
        <p:txBody>
          <a:bodyPr lIns="0" tIns="0" rIns="0" bIns="0" anchor="t">
            <a:noAutofit/>
          </a:bodyPr>
          <a:lstStyle/>
          <a:p>
            <a:pPr>
              <a:defRPr sz="2175" b="1">
                <a:solidFill>
                  <a:srgbClr val="001A3A"/>
                </a:solidFill>
                <a:latin typeface="Liberation Sans"/>
                <a:ea typeface="Liberation Sans"/>
                <a:cs typeface="Liberation Sans"/>
              </a:defRPr>
            </a:pPr>
            <a:r>
              <a:rPr sz="2175" b="1">
                <a:solidFill>
                  <a:srgbClr val="001A3A"/>
                </a:solidFill>
                <a:latin typeface="Liberation Sans"/>
                <a:ea typeface="Liberation Sans"/>
                <a:cs typeface="Liberation Sans"/>
              </a:rPr>
              <a:t>Deviations</a:t>
            </a:r>
          </a:p>
        </p:txBody>
      </p:sp>
      <p:sp>
        <p:nvSpPr>
          <p:cNvPr id="19" name="text-b6om9i-pfrsy">
            <a:extLst>
              <a:ext uri="{FF2B5EF4-FFF2-40B4-BE49-F238E27FC236}">
                <a16:creationId xmlns:a16="http://schemas.microsoft.com/office/drawing/2014/main" id="{7F1330F0-F0C4-4E53-ACB9-2F4C1DAD73FD}"/>
              </a:ext>
            </a:extLst>
          </p:cNvPr>
          <p:cNvSpPr>
            <a:spLocks noGrp="1"/>
          </p:cNvSpPr>
          <p:nvPr/>
        </p:nvSpPr>
        <p:spPr>
          <a:xfrm>
            <a:off x="9525000" y="3733800"/>
            <a:ext cx="1952625" cy="12192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Address failed, degraded or unverified performance.</a:t>
            </a:r>
          </a:p>
        </p:txBody>
      </p:sp>
      <p:sp>
        <p:nvSpPr>
          <p:cNvPr id="20" name="text-b6om9i-bstsa">
            <a:extLst>
              <a:ext uri="{FF2B5EF4-FFF2-40B4-BE49-F238E27FC236}">
                <a16:creationId xmlns:a16="http://schemas.microsoft.com/office/drawing/2014/main" id="{FA729BB8-8814-4122-B6CD-2492F4557E36}"/>
              </a:ext>
            </a:extLst>
          </p:cNvPr>
          <p:cNvSpPr>
            <a:spLocks noGrp="1"/>
          </p:cNvSpPr>
          <p:nvPr/>
        </p:nvSpPr>
        <p:spPr>
          <a:xfrm>
            <a:off x="609600" y="5505450"/>
            <a:ext cx="10972800" cy="5524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Our priority risk or control application: [enter a real example]</a:t>
            </a:r>
          </a:p>
        </p:txBody>
      </p:sp>
    </p:spTree>
    <p:extLst>
      <p:ext uri="{BB962C8B-B14F-4D97-AF65-F5344CB8AC3E}">
        <p14:creationId xmlns:p14="http://schemas.microsoft.com/office/powerpoint/2010/main" val="550837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slide-title">
            <a:extLst>
              <a:ext uri="{FF2B5EF4-FFF2-40B4-BE49-F238E27FC236}">
                <a16:creationId xmlns:a16="http://schemas.microsoft.com/office/drawing/2014/main" id="{F226ADA8-C706-469C-A433-8268CA2D0374}"/>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Checking people are ready for work</a:t>
            </a:r>
          </a:p>
        </p:txBody>
      </p:sp>
      <p:sp>
        <p:nvSpPr>
          <p:cNvPr id="2" name="text-y516ds-qgi15">
            <a:extLst>
              <a:ext uri="{FF2B5EF4-FFF2-40B4-BE49-F238E27FC236}">
                <a16:creationId xmlns:a16="http://schemas.microsoft.com/office/drawing/2014/main" id="{19DDAF9D-9164-47C1-9E00-765C76DAF144}"/>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Argent can check required competencies and evidence as part of an approval.</a:t>
            </a:r>
          </a:p>
        </p:txBody>
      </p:sp>
      <p:sp>
        <p:nvSpPr>
          <p:cNvPr id="3" name="text-y516ds-fr0qg">
            <a:extLst>
              <a:ext uri="{FF2B5EF4-FFF2-40B4-BE49-F238E27FC236}">
                <a16:creationId xmlns:a16="http://schemas.microsoft.com/office/drawing/2014/main" id="{7069972D-ACFC-4949-B6BB-C74A0D451498}"/>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y516ds-84oel">
            <a:extLst>
              <a:ext uri="{FF2B5EF4-FFF2-40B4-BE49-F238E27FC236}">
                <a16:creationId xmlns:a16="http://schemas.microsoft.com/office/drawing/2014/main" id="{0C978262-136B-4538-B3B3-CB44DDDC7C67}"/>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08</a:t>
            </a:r>
          </a:p>
        </p:txBody>
      </p:sp>
      <p:sp>
        <p:nvSpPr>
          <p:cNvPr id="5" name="text-y516ds-psne8">
            <a:extLst>
              <a:ext uri="{FF2B5EF4-FFF2-40B4-BE49-F238E27FC236}">
                <a16:creationId xmlns:a16="http://schemas.microsoft.com/office/drawing/2014/main" id="{AA201507-0D13-4C48-816B-08B3A85E006C}"/>
              </a:ext>
            </a:extLst>
          </p:cNvPr>
          <p:cNvSpPr>
            <a:spLocks noGrp="1"/>
          </p:cNvSpPr>
          <p:nvPr/>
        </p:nvSpPr>
        <p:spPr>
          <a:xfrm>
            <a:off x="609600" y="186690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dirty="0">
                <a:solidFill>
                  <a:srgbClr val="001A3A"/>
                </a:solidFill>
                <a:latin typeface="Liberation Sans"/>
                <a:ea typeface="Liberation Sans"/>
                <a:cs typeface="Liberation Sans"/>
              </a:rPr>
              <a:t>Learning and site access</a:t>
            </a:r>
          </a:p>
        </p:txBody>
      </p:sp>
      <p:sp>
        <p:nvSpPr>
          <p:cNvPr id="6" name="text-y516ds-mdfdq">
            <a:extLst>
              <a:ext uri="{FF2B5EF4-FFF2-40B4-BE49-F238E27FC236}">
                <a16:creationId xmlns:a16="http://schemas.microsoft.com/office/drawing/2014/main" id="{803C36E6-1612-46DA-9278-1ACB1F1DAF1C}"/>
              </a:ext>
            </a:extLst>
          </p:cNvPr>
          <p:cNvSpPr>
            <a:spLocks noGrp="1"/>
          </p:cNvSpPr>
          <p:nvPr/>
        </p:nvSpPr>
        <p:spPr>
          <a:xfrm>
            <a:off x="609600" y="229552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Use current requirements and reviewed evidence when deciding site access.</a:t>
            </a:r>
          </a:p>
        </p:txBody>
      </p:sp>
      <p:sp>
        <p:nvSpPr>
          <p:cNvPr id="7" name="text-y516ds-7ik94">
            <a:extLst>
              <a:ext uri="{FF2B5EF4-FFF2-40B4-BE49-F238E27FC236}">
                <a16:creationId xmlns:a16="http://schemas.microsoft.com/office/drawing/2014/main" id="{F8B5870C-8C72-4B1A-9D8F-D385CDD28A60}"/>
              </a:ext>
            </a:extLst>
          </p:cNvPr>
          <p:cNvSpPr>
            <a:spLocks noGrp="1"/>
          </p:cNvSpPr>
          <p:nvPr/>
        </p:nvSpPr>
        <p:spPr>
          <a:xfrm>
            <a:off x="609600" y="295275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dirty="0">
                <a:solidFill>
                  <a:srgbClr val="001A3A"/>
                </a:solidFill>
                <a:latin typeface="Liberation Sans"/>
                <a:ea typeface="Liberation Sans"/>
                <a:cs typeface="Liberation Sans"/>
              </a:rPr>
              <a:t>Permits and asset operation</a:t>
            </a:r>
          </a:p>
        </p:txBody>
      </p:sp>
      <p:sp>
        <p:nvSpPr>
          <p:cNvPr id="8" name="text-y516ds-xs0ry">
            <a:extLst>
              <a:ext uri="{FF2B5EF4-FFF2-40B4-BE49-F238E27FC236}">
                <a16:creationId xmlns:a16="http://schemas.microsoft.com/office/drawing/2014/main" id="{51EC21D3-95BC-47A9-9CF5-D9BEB26C099E}"/>
              </a:ext>
            </a:extLst>
          </p:cNvPr>
          <p:cNvSpPr>
            <a:spLocks noGrp="1"/>
          </p:cNvSpPr>
          <p:nvPr/>
        </p:nvSpPr>
        <p:spPr>
          <a:xfrm>
            <a:off x="609600" y="338137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Check the competencies required for the role or equipment.</a:t>
            </a:r>
          </a:p>
        </p:txBody>
      </p:sp>
      <p:sp>
        <p:nvSpPr>
          <p:cNvPr id="9" name="text-y516ds-11b7w">
            <a:extLst>
              <a:ext uri="{FF2B5EF4-FFF2-40B4-BE49-F238E27FC236}">
                <a16:creationId xmlns:a16="http://schemas.microsoft.com/office/drawing/2014/main" id="{91C65D07-015B-4B81-99A2-43FBD52B44A5}"/>
              </a:ext>
            </a:extLst>
          </p:cNvPr>
          <p:cNvSpPr>
            <a:spLocks noGrp="1"/>
          </p:cNvSpPr>
          <p:nvPr/>
        </p:nvSpPr>
        <p:spPr>
          <a:xfrm>
            <a:off x="609600" y="4038600"/>
            <a:ext cx="10972800" cy="361950"/>
          </a:xfrm>
          <a:prstGeom prst="rect">
            <a:avLst/>
          </a:prstGeom>
          <a:noFill/>
          <a:ln w="0">
            <a:noFill/>
          </a:ln>
        </p:spPr>
        <p:txBody>
          <a:bodyPr lIns="0" tIns="0" rIns="0" bIns="0" anchor="t">
            <a:noAutofit/>
          </a:bodyPr>
          <a:lstStyle/>
          <a:p>
            <a:pPr>
              <a:defRPr sz="2100" b="1">
                <a:solidFill>
                  <a:srgbClr val="001A3A"/>
                </a:solidFill>
                <a:latin typeface="Liberation Sans"/>
                <a:ea typeface="Liberation Sans"/>
                <a:cs typeface="Liberation Sans"/>
              </a:defRPr>
            </a:pPr>
            <a:r>
              <a:rPr sz="2100" b="1" dirty="0">
                <a:solidFill>
                  <a:srgbClr val="001A3A"/>
                </a:solidFill>
                <a:latin typeface="Liberation Sans"/>
                <a:ea typeface="Liberation Sans"/>
                <a:cs typeface="Liberation Sans"/>
              </a:rPr>
              <a:t>Contractors and approvals</a:t>
            </a:r>
          </a:p>
        </p:txBody>
      </p:sp>
      <p:sp>
        <p:nvSpPr>
          <p:cNvPr id="10" name="text-y516ds-38r7n">
            <a:extLst>
              <a:ext uri="{FF2B5EF4-FFF2-40B4-BE49-F238E27FC236}">
                <a16:creationId xmlns:a16="http://schemas.microsoft.com/office/drawing/2014/main" id="{DD985286-1475-456B-A74F-0F6713E0A624}"/>
              </a:ext>
            </a:extLst>
          </p:cNvPr>
          <p:cNvSpPr>
            <a:spLocks noGrp="1"/>
          </p:cNvSpPr>
          <p:nvPr/>
        </p:nvSpPr>
        <p:spPr>
          <a:xfrm>
            <a:off x="609600" y="4467225"/>
            <a:ext cx="10972800" cy="60960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Check company prequalification and route approvals to authorised people.</a:t>
            </a:r>
          </a:p>
        </p:txBody>
      </p:sp>
      <p:sp>
        <p:nvSpPr>
          <p:cNvPr id="11" name="text-y516ds-3qh7k">
            <a:extLst>
              <a:ext uri="{FF2B5EF4-FFF2-40B4-BE49-F238E27FC236}">
                <a16:creationId xmlns:a16="http://schemas.microsoft.com/office/drawing/2014/main" id="{5D7A949C-4C3E-47EB-A60B-EEC6DE14BA7B}"/>
              </a:ext>
            </a:extLst>
          </p:cNvPr>
          <p:cNvSpPr>
            <a:spLocks noGrp="1"/>
          </p:cNvSpPr>
          <p:nvPr/>
        </p:nvSpPr>
        <p:spPr>
          <a:xfrm>
            <a:off x="609600" y="5495925"/>
            <a:ext cx="10972800" cy="5905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The connection most useful to us: [enter the process and why it matters]</a:t>
            </a:r>
          </a:p>
        </p:txBody>
      </p:sp>
    </p:spTree>
    <p:extLst>
      <p:ext uri="{BB962C8B-B14F-4D97-AF65-F5344CB8AC3E}">
        <p14:creationId xmlns:p14="http://schemas.microsoft.com/office/powerpoint/2010/main" val="194314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9249AB4A-D6FD-4123-AE9E-9FFC46FB704A}"/>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Configuration we can manage ourselves</a:t>
            </a:r>
          </a:p>
        </p:txBody>
      </p:sp>
      <p:sp>
        <p:nvSpPr>
          <p:cNvPr id="2" name="text-sgk5c1-ctpol">
            <a:extLst>
              <a:ext uri="{FF2B5EF4-FFF2-40B4-BE49-F238E27FC236}">
                <a16:creationId xmlns:a16="http://schemas.microsoft.com/office/drawing/2014/main" id="{2231EB3A-9E05-49BF-9256-680D36B059C3}"/>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Administrators can add the permit types, risk matrices and document types we need.</a:t>
            </a:r>
          </a:p>
        </p:txBody>
      </p:sp>
      <p:sp>
        <p:nvSpPr>
          <p:cNvPr id="3" name="text-sgk5c1-b5dcf">
            <a:extLst>
              <a:ext uri="{FF2B5EF4-FFF2-40B4-BE49-F238E27FC236}">
                <a16:creationId xmlns:a16="http://schemas.microsoft.com/office/drawing/2014/main" id="{F6A88735-C627-4BF3-8FC6-8B3549D89751}"/>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sgk5c1-44fmr">
            <a:extLst>
              <a:ext uri="{FF2B5EF4-FFF2-40B4-BE49-F238E27FC236}">
                <a16:creationId xmlns:a16="http://schemas.microsoft.com/office/drawing/2014/main" id="{531084AD-4F9B-46BB-8D50-18A9F2E78E2A}"/>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09</a:t>
            </a:r>
          </a:p>
        </p:txBody>
      </p:sp>
      <p:graphicFrame>
        <p:nvGraphicFramePr>
          <p:cNvPr id="13" name="Table 12"/>
          <p:cNvGraphicFramePr/>
          <p:nvPr>
            <p:extLst>
              <p:ext uri="{D42A27DB-BD31-4B8C-83A1-F6EECF244321}">
                <p14:modId xmlns:p14="http://schemas.microsoft.com/office/powerpoint/2010/main" val="2979124800"/>
              </p:ext>
            </p:extLst>
          </p:nvPr>
        </p:nvGraphicFramePr>
        <p:xfrm>
          <a:off x="609600" y="1809750"/>
          <a:ext cx="10972800" cy="2428876"/>
        </p:xfrm>
        <a:graphic>
          <a:graphicData uri="http://schemas.openxmlformats.org/drawingml/2006/table">
            <a:tbl>
              <a:tblPr firstRow="1"/>
              <a:tblGrid>
                <a:gridCol w="3810000">
                  <a:extLst>
                    <a:ext uri="{9D8B030D-6E8A-4147-A177-3AD203B41FA5}">
                      <a16:colId xmlns:a16="http://schemas.microsoft.com/office/drawing/2014/main" val="20000"/>
                    </a:ext>
                  </a:extLst>
                </a:gridCol>
                <a:gridCol w="7162800">
                  <a:extLst>
                    <a:ext uri="{9D8B030D-6E8A-4147-A177-3AD203B41FA5}">
                      <a16:colId xmlns:a16="http://schemas.microsoft.com/office/drawing/2014/main" val="20001"/>
                    </a:ext>
                  </a:extLst>
                </a:gridCol>
              </a:tblGrid>
              <a:tr h="607219">
                <a:tc>
                  <a:txBody>
                    <a:bodyPr/>
                    <a:lstStyle/>
                    <a:p>
                      <a:pPr algn="l"/>
                      <a:r>
                        <a:rPr sz="1800" b="1">
                          <a:solidFill>
                            <a:srgbClr val="FFFFFF"/>
                          </a:solidFill>
                          <a:latin typeface="Liberation Sans"/>
                          <a:ea typeface="Liberation Sans"/>
                          <a:cs typeface="Liberation Sans"/>
                        </a:rPr>
                        <a:t>Configurable item</a:t>
                      </a:r>
                    </a:p>
                  </a:txBody>
                  <a:tcPr anchor="ctr">
                    <a:solidFill>
                      <a:srgbClr val="001A3A"/>
                    </a:solidFill>
                  </a:tcPr>
                </a:tc>
                <a:tc>
                  <a:txBody>
                    <a:bodyPr/>
                    <a:lstStyle/>
                    <a:p>
                      <a:pPr algn="l"/>
                      <a:r>
                        <a:rPr sz="1800" b="1">
                          <a:solidFill>
                            <a:srgbClr val="FFFFFF"/>
                          </a:solidFill>
                          <a:latin typeface="Liberation Sans"/>
                          <a:ea typeface="Liberation Sans"/>
                          <a:cs typeface="Liberation Sans"/>
                        </a:rPr>
                        <a:t>Argent capability</a:t>
                      </a:r>
                    </a:p>
                  </a:txBody>
                  <a:tcPr anchor="ctr">
                    <a:solidFill>
                      <a:srgbClr val="001A3A"/>
                    </a:solidFill>
                  </a:tcPr>
                </a:tc>
                <a:extLst>
                  <a:ext uri="{0D108BD9-81ED-4DB2-BD59-A6C34878D82A}">
                    <a16:rowId xmlns:a16="http://schemas.microsoft.com/office/drawing/2014/main" val="10000"/>
                  </a:ext>
                </a:extLst>
              </a:tr>
              <a:tr h="607219">
                <a:tc>
                  <a:txBody>
                    <a:bodyPr/>
                    <a:lstStyle/>
                    <a:p>
                      <a:pPr algn="l"/>
                      <a:r>
                        <a:rPr sz="1875" b="0">
                          <a:solidFill>
                            <a:srgbClr val="0F172A"/>
                          </a:solidFill>
                          <a:latin typeface="Liberation Sans"/>
                          <a:ea typeface="Liberation Sans"/>
                          <a:cs typeface="Liberation Sans"/>
                        </a:rPr>
                        <a:t>Permit types</a:t>
                      </a:r>
                    </a:p>
                  </a:txBody>
                  <a:tcPr anchor="ctr">
                    <a:solidFill>
                      <a:srgbClr val="FFFFFF"/>
                    </a:solidFill>
                  </a:tcPr>
                </a:tc>
                <a:tc>
                  <a:txBody>
                    <a:bodyPr/>
                    <a:lstStyle/>
                    <a:p>
                      <a:pPr algn="l"/>
                      <a:r>
                        <a:rPr sz="1875" b="0" dirty="0">
                          <a:solidFill>
                            <a:srgbClr val="0F172A"/>
                          </a:solidFill>
                          <a:latin typeface="Liberation Sans"/>
                          <a:ea typeface="Liberation Sans"/>
                          <a:cs typeface="Liberation Sans"/>
                        </a:rPr>
                        <a:t>No preset limit on definitions*</a:t>
                      </a:r>
                    </a:p>
                  </a:txBody>
                  <a:tcPr anchor="ctr">
                    <a:solidFill>
                      <a:srgbClr val="FFFFFF"/>
                    </a:solidFill>
                  </a:tcPr>
                </a:tc>
                <a:extLst>
                  <a:ext uri="{0D108BD9-81ED-4DB2-BD59-A6C34878D82A}">
                    <a16:rowId xmlns:a16="http://schemas.microsoft.com/office/drawing/2014/main" val="10001"/>
                  </a:ext>
                </a:extLst>
              </a:tr>
              <a:tr h="607219">
                <a:tc>
                  <a:txBody>
                    <a:bodyPr/>
                    <a:lstStyle/>
                    <a:p>
                      <a:pPr algn="l"/>
                      <a:r>
                        <a:rPr sz="1875" b="0">
                          <a:solidFill>
                            <a:srgbClr val="0F172A"/>
                          </a:solidFill>
                          <a:latin typeface="Liberation Sans"/>
                          <a:ea typeface="Liberation Sans"/>
                          <a:cs typeface="Liberation Sans"/>
                        </a:rPr>
                        <a:t>Risk matrix definitions</a:t>
                      </a:r>
                    </a:p>
                  </a:txBody>
                  <a:tcPr anchor="ctr">
                    <a:solidFill>
                      <a:srgbClr val="F4F6FA"/>
                    </a:solidFill>
                  </a:tcPr>
                </a:tc>
                <a:tc>
                  <a:txBody>
                    <a:bodyPr/>
                    <a:lstStyle/>
                    <a:p>
                      <a:pPr algn="l"/>
                      <a:r>
                        <a:rPr sz="1875" b="0" dirty="0">
                          <a:solidFill>
                            <a:srgbClr val="0F172A"/>
                          </a:solidFill>
                          <a:latin typeface="Liberation Sans"/>
                          <a:ea typeface="Liberation Sans"/>
                          <a:cs typeface="Liberation Sans"/>
                        </a:rPr>
                        <a:t>No preset limit on definitions*</a:t>
                      </a:r>
                    </a:p>
                  </a:txBody>
                  <a:tcPr anchor="ctr">
                    <a:solidFill>
                      <a:srgbClr val="F4F6FA"/>
                    </a:solidFill>
                  </a:tcPr>
                </a:tc>
                <a:extLst>
                  <a:ext uri="{0D108BD9-81ED-4DB2-BD59-A6C34878D82A}">
                    <a16:rowId xmlns:a16="http://schemas.microsoft.com/office/drawing/2014/main" val="10002"/>
                  </a:ext>
                </a:extLst>
              </a:tr>
              <a:tr h="607219">
                <a:tc>
                  <a:txBody>
                    <a:bodyPr/>
                    <a:lstStyle/>
                    <a:p>
                      <a:pPr algn="l"/>
                      <a:r>
                        <a:rPr sz="1875" b="0">
                          <a:solidFill>
                            <a:srgbClr val="0F172A"/>
                          </a:solidFill>
                          <a:latin typeface="Liberation Sans"/>
                          <a:ea typeface="Liberation Sans"/>
                          <a:cs typeface="Liberation Sans"/>
                        </a:rPr>
                        <a:t>Document types</a:t>
                      </a:r>
                    </a:p>
                  </a:txBody>
                  <a:tcPr anchor="ctr">
                    <a:solidFill>
                      <a:srgbClr val="FFFFFF"/>
                    </a:solidFill>
                  </a:tcPr>
                </a:tc>
                <a:tc>
                  <a:txBody>
                    <a:bodyPr/>
                    <a:lstStyle/>
                    <a:p>
                      <a:pPr algn="l"/>
                      <a:r>
                        <a:rPr sz="1875" b="0" dirty="0">
                          <a:solidFill>
                            <a:srgbClr val="0F172A"/>
                          </a:solidFill>
                          <a:latin typeface="Liberation Sans"/>
                          <a:ea typeface="Liberation Sans"/>
                          <a:cs typeface="Liberation Sans"/>
                        </a:rPr>
                        <a:t>No preset limit on definitions*</a:t>
                      </a:r>
                    </a:p>
                  </a:txBody>
                  <a:tcPr anchor="ctr">
                    <a:solidFill>
                      <a:srgbClr val="FFFFFF"/>
                    </a:solidFill>
                  </a:tcPr>
                </a:tc>
                <a:extLst>
                  <a:ext uri="{0D108BD9-81ED-4DB2-BD59-A6C34878D82A}">
                    <a16:rowId xmlns:a16="http://schemas.microsoft.com/office/drawing/2014/main" val="10003"/>
                  </a:ext>
                </a:extLst>
              </a:tr>
            </a:tbl>
          </a:graphicData>
        </a:graphic>
      </p:graphicFrame>
      <p:sp>
        <p:nvSpPr>
          <p:cNvPr id="6" name="text-sgk5c1-ukwoc">
            <a:extLst>
              <a:ext uri="{FF2B5EF4-FFF2-40B4-BE49-F238E27FC236}">
                <a16:creationId xmlns:a16="http://schemas.microsoft.com/office/drawing/2014/main" id="{5A27742C-97F9-44DC-ACEC-E003A3598E52}"/>
              </a:ext>
            </a:extLst>
          </p:cNvPr>
          <p:cNvSpPr>
            <a:spLocks noGrp="1"/>
          </p:cNvSpPr>
          <p:nvPr/>
        </p:nvSpPr>
        <p:spPr>
          <a:xfrm>
            <a:off x="609600" y="4572000"/>
            <a:ext cx="10972800" cy="552450"/>
          </a:xfrm>
          <a:prstGeom prst="rect">
            <a:avLst/>
          </a:prstGeom>
          <a:noFill/>
          <a:ln w="0">
            <a:noFill/>
          </a:ln>
        </p:spPr>
        <p:txBody>
          <a:bodyPr lIns="0" tIns="0" rIns="0" bIns="0" anchor="t">
            <a:noAutofit/>
          </a:bodyPr>
          <a:lstStyle/>
          <a:p>
            <a:pPr>
              <a:defRPr sz="2250" b="1">
                <a:solidFill>
                  <a:srgbClr val="001A3A"/>
                </a:solidFill>
                <a:latin typeface="Liberation Sans"/>
                <a:ea typeface="Liberation Sans"/>
                <a:cs typeface="Liberation Sans"/>
              </a:defRPr>
            </a:pPr>
            <a:r>
              <a:rPr sz="2250" b="1">
                <a:solidFill>
                  <a:srgbClr val="001A3A"/>
                </a:solidFill>
                <a:latin typeface="Liberation Sans"/>
                <a:ea typeface="Liberation Sans"/>
                <a:cs typeface="Liberation Sans"/>
              </a:rPr>
              <a:t>Forms, approval pathways and registers add further flexibility.</a:t>
            </a:r>
          </a:p>
        </p:txBody>
      </p:sp>
      <p:sp>
        <p:nvSpPr>
          <p:cNvPr id="7" name="text-sgk5c1-dgcjb">
            <a:extLst>
              <a:ext uri="{FF2B5EF4-FFF2-40B4-BE49-F238E27FC236}">
                <a16:creationId xmlns:a16="http://schemas.microsoft.com/office/drawing/2014/main" id="{EC542B1C-A561-4198-AE24-992ACFE78745}"/>
              </a:ext>
            </a:extLst>
          </p:cNvPr>
          <p:cNvSpPr>
            <a:spLocks noGrp="1"/>
          </p:cNvSpPr>
          <p:nvPr/>
        </p:nvSpPr>
        <p:spPr>
          <a:xfrm>
            <a:off x="609600" y="5343525"/>
            <a:ext cx="10972800" cy="5143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The changes we want to manage ourselves: [enter examples]</a:t>
            </a:r>
          </a:p>
        </p:txBody>
      </p:sp>
      <p:sp>
        <p:nvSpPr>
          <p:cNvPr id="8" name="text-sgk5c1-h0ks7">
            <a:extLst>
              <a:ext uri="{FF2B5EF4-FFF2-40B4-BE49-F238E27FC236}">
                <a16:creationId xmlns:a16="http://schemas.microsoft.com/office/drawing/2014/main" id="{57CF0757-AC3E-4BAE-A021-242F4EE5EAFC}"/>
              </a:ext>
            </a:extLst>
          </p:cNvPr>
          <p:cNvSpPr>
            <a:spLocks noGrp="1"/>
          </p:cNvSpPr>
          <p:nvPr/>
        </p:nvSpPr>
        <p:spPr>
          <a:xfrm>
            <a:off x="609600" y="6105525"/>
            <a:ext cx="10972800" cy="285750"/>
          </a:xfrm>
          <a:prstGeom prst="rect">
            <a:avLst/>
          </a:prstGeom>
          <a:noFill/>
          <a:ln w="0">
            <a:noFill/>
          </a:ln>
        </p:spPr>
        <p:txBody>
          <a:bodyPr lIns="0" tIns="0" rIns="0" bIns="0" anchor="t">
            <a:noAutofit/>
          </a:bodyPr>
          <a:lstStyle/>
          <a:p>
            <a:pPr>
              <a:defRPr sz="1275" b="0">
                <a:solidFill>
                  <a:srgbClr val="536179"/>
                </a:solidFill>
                <a:latin typeface="Liberation Sans"/>
                <a:ea typeface="Liberation Sans"/>
                <a:cs typeface="Liberation Sans"/>
              </a:defRPr>
            </a:pPr>
            <a:r>
              <a:rPr lang="en-US" sz="1200" b="0" dirty="0">
                <a:solidFill>
                  <a:srgbClr val="536179"/>
                </a:solidFill>
                <a:latin typeface="Liberation Sans"/>
                <a:ea typeface="Liberation Sans"/>
                <a:cs typeface="Liberation Sans"/>
              </a:rPr>
              <a:t>*A Workflow design can contain up to 200 unique fields and 30 sequential approval steps.</a:t>
            </a:r>
            <a:endParaRPr sz="1200" b="0" dirty="0">
              <a:solidFill>
                <a:srgbClr val="536179"/>
              </a:solidFill>
              <a:latin typeface="Liberation Sans"/>
              <a:ea typeface="Liberation Sans"/>
              <a:cs typeface="Liberation Sans"/>
            </a:endParaRPr>
          </a:p>
        </p:txBody>
      </p:sp>
    </p:spTree>
    <p:extLst>
      <p:ext uri="{BB962C8B-B14F-4D97-AF65-F5344CB8AC3E}">
        <p14:creationId xmlns:p14="http://schemas.microsoft.com/office/powerpoint/2010/main" val="56263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566CF23B-1950-4C26-B68B-9A17C2E261F8}"/>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dirty="0">
                <a:solidFill>
                  <a:srgbClr val="001A3A"/>
                </a:solidFill>
                <a:latin typeface="Liberation Sans"/>
                <a:ea typeface="Liberation Sans"/>
                <a:cs typeface="Liberation Sans"/>
              </a:rPr>
              <a:t>Our initial rollout</a:t>
            </a:r>
          </a:p>
        </p:txBody>
      </p:sp>
      <p:sp>
        <p:nvSpPr>
          <p:cNvPr id="2" name="text-6s7pa6-g6k2t">
            <a:extLst>
              <a:ext uri="{FF2B5EF4-FFF2-40B4-BE49-F238E27FC236}">
                <a16:creationId xmlns:a16="http://schemas.microsoft.com/office/drawing/2014/main" id="{03774A18-C1A4-40C2-AEA2-0B5FF2E7EB59}"/>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dirty="0">
                <a:solidFill>
                  <a:srgbClr val="536179"/>
                </a:solidFill>
                <a:latin typeface="Liberation Sans"/>
                <a:ea typeface="Liberation Sans"/>
                <a:cs typeface="Liberation Sans"/>
              </a:rPr>
              <a:t>Start with the processes that offer the clearest benefit and the modules they depend on.</a:t>
            </a:r>
          </a:p>
        </p:txBody>
      </p:sp>
      <p:sp>
        <p:nvSpPr>
          <p:cNvPr id="3" name="text-6s7pa6-pabmk">
            <a:extLst>
              <a:ext uri="{FF2B5EF4-FFF2-40B4-BE49-F238E27FC236}">
                <a16:creationId xmlns:a16="http://schemas.microsoft.com/office/drawing/2014/main" id="{B2BDA5E0-A640-427A-8F9F-1383E292D302}"/>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6s7pa6-5fwjx">
            <a:extLst>
              <a:ext uri="{FF2B5EF4-FFF2-40B4-BE49-F238E27FC236}">
                <a16:creationId xmlns:a16="http://schemas.microsoft.com/office/drawing/2014/main" id="{575C5EC0-E55F-4012-B125-4AD1AB4FF95F}"/>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10</a:t>
            </a:r>
          </a:p>
        </p:txBody>
      </p:sp>
      <p:graphicFrame>
        <p:nvGraphicFramePr>
          <p:cNvPr id="12" name="Table 11"/>
          <p:cNvGraphicFramePr/>
          <p:nvPr>
            <p:extLst>
              <p:ext uri="{D42A27DB-BD31-4B8C-83A1-F6EECF244321}">
                <p14:modId xmlns:p14="http://schemas.microsoft.com/office/powerpoint/2010/main" val="3185574777"/>
              </p:ext>
            </p:extLst>
          </p:nvPr>
        </p:nvGraphicFramePr>
        <p:xfrm>
          <a:off x="609600" y="1809750"/>
          <a:ext cx="10972800" cy="3190875"/>
        </p:xfrm>
        <a:graphic>
          <a:graphicData uri="http://schemas.openxmlformats.org/drawingml/2006/table">
            <a:tbl>
              <a:tblPr firstRow="1"/>
              <a:tblGrid>
                <a:gridCol w="2714625">
                  <a:extLst>
                    <a:ext uri="{9D8B030D-6E8A-4147-A177-3AD203B41FA5}">
                      <a16:colId xmlns:a16="http://schemas.microsoft.com/office/drawing/2014/main" val="20000"/>
                    </a:ext>
                  </a:extLst>
                </a:gridCol>
                <a:gridCol w="4238625">
                  <a:extLst>
                    <a:ext uri="{9D8B030D-6E8A-4147-A177-3AD203B41FA5}">
                      <a16:colId xmlns:a16="http://schemas.microsoft.com/office/drawing/2014/main" val="20001"/>
                    </a:ext>
                  </a:extLst>
                </a:gridCol>
                <a:gridCol w="4019550">
                  <a:extLst>
                    <a:ext uri="{9D8B030D-6E8A-4147-A177-3AD203B41FA5}">
                      <a16:colId xmlns:a16="http://schemas.microsoft.com/office/drawing/2014/main" val="20002"/>
                    </a:ext>
                  </a:extLst>
                </a:gridCol>
              </a:tblGrid>
              <a:tr h="638175">
                <a:tc>
                  <a:txBody>
                    <a:bodyPr/>
                    <a:lstStyle/>
                    <a:p>
                      <a:pPr algn="l"/>
                      <a:r>
                        <a:rPr sz="1650" b="1">
                          <a:solidFill>
                            <a:srgbClr val="FFFFFF"/>
                          </a:solidFill>
                          <a:latin typeface="Liberation Sans"/>
                          <a:ea typeface="Liberation Sans"/>
                          <a:cs typeface="Liberation Sans"/>
                        </a:rPr>
                        <a:t>Rollout scope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Modules and sites</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Outcome and owner</a:t>
                      </a:r>
                    </a:p>
                  </a:txBody>
                  <a:tcPr anchor="ctr">
                    <a:solidFill>
                      <a:srgbClr val="001A3A"/>
                    </a:solidFill>
                  </a:tcPr>
                </a:tc>
                <a:extLst>
                  <a:ext uri="{0D108BD9-81ED-4DB2-BD59-A6C34878D82A}">
                    <a16:rowId xmlns:a16="http://schemas.microsoft.com/office/drawing/2014/main" val="10000"/>
                  </a:ext>
                </a:extLst>
              </a:tr>
              <a:tr h="638175">
                <a:tc>
                  <a:txBody>
                    <a:bodyPr/>
                    <a:lstStyle/>
                    <a:p>
                      <a:pPr algn="l"/>
                      <a:r>
                        <a:rPr sz="1725" b="0" dirty="0">
                          <a:solidFill>
                            <a:srgbClr val="0F172A"/>
                          </a:solidFill>
                          <a:latin typeface="Liberation Sans"/>
                          <a:ea typeface="Liberation Sans"/>
                          <a:cs typeface="Liberation Sans"/>
                        </a:rPr>
                        <a:t>Initial </a:t>
                      </a:r>
                      <a:r>
                        <a:rPr lang="en-AU" sz="1725" b="0" dirty="0">
                          <a:solidFill>
                            <a:srgbClr val="0F172A"/>
                          </a:solidFill>
                          <a:latin typeface="Liberation Sans"/>
                          <a:ea typeface="Liberation Sans"/>
                          <a:cs typeface="Liberation Sans"/>
                        </a:rPr>
                        <a:t>implementation</a:t>
                      </a:r>
                      <a:endParaRPr sz="1725" b="0" dirty="0">
                        <a:solidFill>
                          <a:srgbClr val="0F172A"/>
                        </a:solidFill>
                        <a:latin typeface="Liberation Sans"/>
                        <a:ea typeface="Liberation Sans"/>
                        <a:cs typeface="Liberation Sans"/>
                      </a:endParaRPr>
                    </a:p>
                  </a:txBody>
                  <a:tcPr anchor="ctr">
                    <a:solidFill>
                      <a:srgbClr val="FFFFFF"/>
                    </a:solidFill>
                  </a:tcPr>
                </a:tc>
                <a:tc>
                  <a:txBody>
                    <a:bodyPr/>
                    <a:lstStyle/>
                    <a:p>
                      <a:pPr algn="l"/>
                      <a:r>
                        <a:rPr sz="1725" b="0" dirty="0">
                          <a:solidFill>
                            <a:srgbClr val="0011FF"/>
                          </a:solidFill>
                          <a:latin typeface="Liberation Sans"/>
                          <a:ea typeface="Liberation Sans"/>
                          <a:cs typeface="Liberation Sans"/>
                        </a:rPr>
                        <a:t>[Modules, sites and users]</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[Outcome and owner]</a:t>
                      </a:r>
                    </a:p>
                  </a:txBody>
                  <a:tcPr anchor="ctr">
                    <a:solidFill>
                      <a:srgbClr val="FFFFFF"/>
                    </a:solidFill>
                  </a:tcPr>
                </a:tc>
                <a:extLst>
                  <a:ext uri="{0D108BD9-81ED-4DB2-BD59-A6C34878D82A}">
                    <a16:rowId xmlns:a16="http://schemas.microsoft.com/office/drawing/2014/main" val="10001"/>
                  </a:ext>
                </a:extLst>
              </a:tr>
              <a:tr h="638175">
                <a:tc>
                  <a:txBody>
                    <a:bodyPr/>
                    <a:lstStyle/>
                    <a:p>
                      <a:pPr algn="l"/>
                      <a:r>
                        <a:rPr sz="1725" b="0" dirty="0">
                          <a:solidFill>
                            <a:srgbClr val="0F172A"/>
                          </a:solidFill>
                          <a:latin typeface="Liberation Sans"/>
                          <a:ea typeface="Liberation Sans"/>
                          <a:cs typeface="Liberation Sans"/>
                        </a:rPr>
                        <a:t>Required dependencies</a:t>
                      </a:r>
                    </a:p>
                  </a:txBody>
                  <a:tcPr anchor="ctr">
                    <a:solidFill>
                      <a:srgbClr val="F4F6FA"/>
                    </a:solidFill>
                  </a:tcPr>
                </a:tc>
                <a:tc>
                  <a:txBody>
                    <a:bodyPr/>
                    <a:lstStyle/>
                    <a:p>
                      <a:pPr algn="l"/>
                      <a:r>
                        <a:rPr sz="1725" b="0" dirty="0">
                          <a:solidFill>
                            <a:srgbClr val="0011FF"/>
                          </a:solidFill>
                          <a:latin typeface="Liberation Sans"/>
                          <a:ea typeface="Liberation Sans"/>
                          <a:cs typeface="Liberation Sans"/>
                        </a:rPr>
                        <a:t>[Dependencies confirmed]</a:t>
                      </a:r>
                    </a:p>
                  </a:txBody>
                  <a:tcPr anchor="ctr">
                    <a:solidFill>
                      <a:srgbClr val="F4F6FA"/>
                    </a:solidFill>
                  </a:tcPr>
                </a:tc>
                <a:tc>
                  <a:txBody>
                    <a:bodyPr/>
                    <a:lstStyle/>
                    <a:p>
                      <a:pPr algn="l"/>
                      <a:r>
                        <a:rPr sz="1725" b="0" dirty="0">
                          <a:solidFill>
                            <a:srgbClr val="0011FF"/>
                          </a:solidFill>
                          <a:latin typeface="Liberation Sans"/>
                          <a:ea typeface="Liberation Sans"/>
                          <a:cs typeface="Liberation Sans"/>
                        </a:rPr>
                        <a:t>[Reason required]</a:t>
                      </a:r>
                    </a:p>
                  </a:txBody>
                  <a:tcPr anchor="ctr">
                    <a:solidFill>
                      <a:srgbClr val="F4F6FA"/>
                    </a:solidFill>
                  </a:tcPr>
                </a:tc>
                <a:extLst>
                  <a:ext uri="{0D108BD9-81ED-4DB2-BD59-A6C34878D82A}">
                    <a16:rowId xmlns:a16="http://schemas.microsoft.com/office/drawing/2014/main" val="10002"/>
                  </a:ext>
                </a:extLst>
              </a:tr>
              <a:tr h="638175">
                <a:tc>
                  <a:txBody>
                    <a:bodyPr/>
                    <a:lstStyle/>
                    <a:p>
                      <a:pPr algn="l"/>
                      <a:r>
                        <a:rPr sz="1725" b="0" dirty="0">
                          <a:solidFill>
                            <a:srgbClr val="0F172A"/>
                          </a:solidFill>
                          <a:latin typeface="Liberation Sans"/>
                          <a:ea typeface="Liberation Sans"/>
                          <a:cs typeface="Liberation Sans"/>
                        </a:rPr>
                        <a:t>Later expansion</a:t>
                      </a:r>
                    </a:p>
                  </a:txBody>
                  <a:tcPr anchor="ctr">
                    <a:solidFill>
                      <a:srgbClr val="FFFFFF"/>
                    </a:solidFill>
                  </a:tcPr>
                </a:tc>
                <a:tc>
                  <a:txBody>
                    <a:bodyPr/>
                    <a:lstStyle/>
                    <a:p>
                      <a:pPr algn="l"/>
                      <a:r>
                        <a:rPr sz="1725" b="0" dirty="0">
                          <a:solidFill>
                            <a:srgbClr val="0011FF"/>
                          </a:solidFill>
                          <a:latin typeface="Liberation Sans"/>
                          <a:ea typeface="Liberation Sans"/>
                          <a:cs typeface="Liberation Sans"/>
                        </a:rPr>
                        <a:t>[Modules and trigger]</a:t>
                      </a:r>
                    </a:p>
                  </a:txBody>
                  <a:tcPr anchor="ctr">
                    <a:solidFill>
                      <a:srgbClr val="FFFFFF"/>
                    </a:solidFill>
                  </a:tcPr>
                </a:tc>
                <a:tc>
                  <a:txBody>
                    <a:bodyPr/>
                    <a:lstStyle/>
                    <a:p>
                      <a:pPr algn="l"/>
                      <a:r>
                        <a:rPr sz="1725" b="0" dirty="0">
                          <a:solidFill>
                            <a:srgbClr val="0011FF"/>
                          </a:solidFill>
                          <a:latin typeface="Liberation Sans"/>
                          <a:ea typeface="Liberation Sans"/>
                          <a:cs typeface="Liberation Sans"/>
                        </a:rPr>
                        <a:t>[Future value and owner]</a:t>
                      </a:r>
                    </a:p>
                  </a:txBody>
                  <a:tcPr anchor="ctr">
                    <a:solidFill>
                      <a:srgbClr val="FFFFFF"/>
                    </a:solidFill>
                  </a:tcPr>
                </a:tc>
                <a:extLst>
                  <a:ext uri="{0D108BD9-81ED-4DB2-BD59-A6C34878D82A}">
                    <a16:rowId xmlns:a16="http://schemas.microsoft.com/office/drawing/2014/main" val="10003"/>
                  </a:ext>
                </a:extLst>
              </a:tr>
              <a:tr h="638175">
                <a:tc>
                  <a:txBody>
                    <a:bodyPr/>
                    <a:lstStyle/>
                    <a:p>
                      <a:pPr algn="l"/>
                      <a:r>
                        <a:rPr sz="1725" b="0">
                          <a:solidFill>
                            <a:srgbClr val="0F172A"/>
                          </a:solidFill>
                          <a:latin typeface="Liberation Sans"/>
                          <a:ea typeface="Liberation Sans"/>
                          <a:cs typeface="Liberation Sans"/>
                        </a:rPr>
                        <a:t>Outside this rollout</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[Systems and processes retained]</a:t>
                      </a:r>
                    </a:p>
                  </a:txBody>
                  <a:tcPr anchor="ctr">
                    <a:solidFill>
                      <a:srgbClr val="F4F6FA"/>
                    </a:solidFill>
                  </a:tcPr>
                </a:tc>
                <a:tc>
                  <a:txBody>
                    <a:bodyPr/>
                    <a:lstStyle/>
                    <a:p>
                      <a:pPr algn="l"/>
                      <a:r>
                        <a:rPr sz="1725" b="0" dirty="0">
                          <a:solidFill>
                            <a:srgbClr val="0011FF"/>
                          </a:solidFill>
                          <a:latin typeface="Liberation Sans"/>
                          <a:ea typeface="Liberation Sans"/>
                          <a:cs typeface="Liberation Sans"/>
                        </a:rPr>
                        <a:t>[Reason and boundary]</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6s7pa6-2wklr">
            <a:extLst>
              <a:ext uri="{FF2B5EF4-FFF2-40B4-BE49-F238E27FC236}">
                <a16:creationId xmlns:a16="http://schemas.microsoft.com/office/drawing/2014/main" id="{86499CAF-5158-45FF-8B72-870B23E66B0A}"/>
              </a:ext>
            </a:extLst>
          </p:cNvPr>
          <p:cNvSpPr>
            <a:spLocks noGrp="1"/>
          </p:cNvSpPr>
          <p:nvPr/>
        </p:nvSpPr>
        <p:spPr>
          <a:xfrm>
            <a:off x="609600" y="5495925"/>
            <a:ext cx="10972800" cy="5905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Why we are starting here: [enter the expected benefit]</a:t>
            </a:r>
          </a:p>
        </p:txBody>
      </p:sp>
    </p:spTree>
    <p:extLst>
      <p:ext uri="{BB962C8B-B14F-4D97-AF65-F5344CB8AC3E}">
        <p14:creationId xmlns:p14="http://schemas.microsoft.com/office/powerpoint/2010/main" val="682262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9358E5B7-133A-4818-A111-F1A4173C47DA}"/>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How the options meet our requirements</a:t>
            </a:r>
          </a:p>
        </p:txBody>
      </p:sp>
      <p:sp>
        <p:nvSpPr>
          <p:cNvPr id="2" name="text-ze4tn1-hyfpy">
            <a:extLst>
              <a:ext uri="{FF2B5EF4-FFF2-40B4-BE49-F238E27FC236}">
                <a16:creationId xmlns:a16="http://schemas.microsoft.com/office/drawing/2014/main" id="{2DD4D6EA-4D40-40A6-AF01-54150910E2C5}"/>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Argent is our preferred candidate. Check each option against the same requirements.</a:t>
            </a:r>
          </a:p>
        </p:txBody>
      </p:sp>
      <p:sp>
        <p:nvSpPr>
          <p:cNvPr id="3" name="text-ze4tn1-gp6qq">
            <a:extLst>
              <a:ext uri="{FF2B5EF4-FFF2-40B4-BE49-F238E27FC236}">
                <a16:creationId xmlns:a16="http://schemas.microsoft.com/office/drawing/2014/main" id="{911C1F1B-C953-4774-AB59-A6E3B832AACF}"/>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ze4tn1-a9no6">
            <a:extLst>
              <a:ext uri="{FF2B5EF4-FFF2-40B4-BE49-F238E27FC236}">
                <a16:creationId xmlns:a16="http://schemas.microsoft.com/office/drawing/2014/main" id="{FBD7E56B-777C-4D5A-B4B9-7E48D1BA8991}"/>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11</a:t>
            </a:r>
          </a:p>
        </p:txBody>
      </p:sp>
      <p:graphicFrame>
        <p:nvGraphicFramePr>
          <p:cNvPr id="12" name="Table 11"/>
          <p:cNvGraphicFramePr/>
          <p:nvPr/>
        </p:nvGraphicFramePr>
        <p:xfrm>
          <a:off x="609600" y="1809750"/>
          <a:ext cx="10972800" cy="3238500"/>
        </p:xfrm>
        <a:graphic>
          <a:graphicData uri="http://schemas.openxmlformats.org/drawingml/2006/table">
            <a:tbl>
              <a:tblPr firstRow="1"/>
              <a:tblGrid>
                <a:gridCol w="3429000">
                  <a:extLst>
                    <a:ext uri="{9D8B030D-6E8A-4147-A177-3AD203B41FA5}">
                      <a16:colId xmlns:a16="http://schemas.microsoft.com/office/drawing/2014/main" val="20000"/>
                    </a:ext>
                  </a:extLst>
                </a:gridCol>
                <a:gridCol w="180975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914525">
                  <a:extLst>
                    <a:ext uri="{9D8B030D-6E8A-4147-A177-3AD203B41FA5}">
                      <a16:colId xmlns:a16="http://schemas.microsoft.com/office/drawing/2014/main" val="20003"/>
                    </a:ext>
                  </a:extLst>
                </a:gridCol>
                <a:gridCol w="1914525">
                  <a:extLst>
                    <a:ext uri="{9D8B030D-6E8A-4147-A177-3AD203B41FA5}">
                      <a16:colId xmlns:a16="http://schemas.microsoft.com/office/drawing/2014/main" val="20004"/>
                    </a:ext>
                  </a:extLst>
                </a:gridCol>
              </a:tblGrid>
              <a:tr h="539750">
                <a:tc>
                  <a:txBody>
                    <a:bodyPr/>
                    <a:lstStyle/>
                    <a:p>
                      <a:pPr algn="l"/>
                      <a:r>
                        <a:rPr sz="1575" b="1">
                          <a:solidFill>
                            <a:srgbClr val="FFFFFF"/>
                          </a:solidFill>
                          <a:latin typeface="Liberation Sans"/>
                          <a:ea typeface="Liberation Sans"/>
                          <a:cs typeface="Liberation Sans"/>
                        </a:rPr>
                        <a:t>Requirement</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Argent</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Current approach</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Alternative A</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Alternative B</a:t>
                      </a:r>
                    </a:p>
                  </a:txBody>
                  <a:tcPr anchor="ctr">
                    <a:solidFill>
                      <a:srgbClr val="001A3A"/>
                    </a:solidFill>
                  </a:tcPr>
                </a:tc>
                <a:extLst>
                  <a:ext uri="{0D108BD9-81ED-4DB2-BD59-A6C34878D82A}">
                    <a16:rowId xmlns:a16="http://schemas.microsoft.com/office/drawing/2014/main" val="10000"/>
                  </a:ext>
                </a:extLst>
              </a:tr>
              <a:tr h="539750">
                <a:tc>
                  <a:txBody>
                    <a:bodyPr/>
                    <a:lstStyle/>
                    <a:p>
                      <a:pPr algn="l"/>
                      <a:r>
                        <a:rPr sz="1650" b="0">
                          <a:solidFill>
                            <a:srgbClr val="0F172A"/>
                          </a:solidFill>
                          <a:latin typeface="Liberation Sans"/>
                          <a:ea typeface="Liberation Sans"/>
                          <a:cs typeface="Liberation Sans"/>
                        </a:rPr>
                        <a:t>Connected risk and assurance</a:t>
                      </a:r>
                    </a:p>
                  </a:txBody>
                  <a:tcPr anchor="ctr">
                    <a:solidFill>
                      <a:srgbClr val="FFFFFF"/>
                    </a:solidFill>
                  </a:tcPr>
                </a:tc>
                <a:tc>
                  <a:txBody>
                    <a:bodyPr/>
                    <a:lstStyle/>
                    <a:p>
                      <a:pPr algn="l"/>
                      <a:r>
                        <a:rPr sz="1650" b="0">
                          <a:solidFill>
                            <a:srgbClr val="0F172A"/>
                          </a:solidFill>
                          <a:latin typeface="Liberation Sans"/>
                          <a:ea typeface="Liberation Sans"/>
                          <a:cs typeface="Liberation Sans"/>
                        </a:rPr>
                        <a:t>Supported</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extLst>
                  <a:ext uri="{0D108BD9-81ED-4DB2-BD59-A6C34878D82A}">
                    <a16:rowId xmlns:a16="http://schemas.microsoft.com/office/drawing/2014/main" val="10001"/>
                  </a:ext>
                </a:extLst>
              </a:tr>
              <a:tr h="539750">
                <a:tc>
                  <a:txBody>
                    <a:bodyPr/>
                    <a:lstStyle/>
                    <a:p>
                      <a:pPr algn="l"/>
                      <a:r>
                        <a:rPr sz="1650" b="0">
                          <a:solidFill>
                            <a:srgbClr val="0F172A"/>
                          </a:solidFill>
                          <a:latin typeface="Liberation Sans"/>
                          <a:ea typeface="Liberation Sans"/>
                          <a:cs typeface="Liberation Sans"/>
                        </a:rPr>
                        <a:t>Workforce requirement checks</a:t>
                      </a:r>
                    </a:p>
                  </a:txBody>
                  <a:tcPr anchor="ctr">
                    <a:solidFill>
                      <a:srgbClr val="F4F6FA"/>
                    </a:solidFill>
                  </a:tcPr>
                </a:tc>
                <a:tc>
                  <a:txBody>
                    <a:bodyPr/>
                    <a:lstStyle/>
                    <a:p>
                      <a:pPr algn="l"/>
                      <a:r>
                        <a:rPr sz="1650" b="0">
                          <a:solidFill>
                            <a:srgbClr val="0F172A"/>
                          </a:solidFill>
                          <a:latin typeface="Liberation Sans"/>
                          <a:ea typeface="Liberation Sans"/>
                          <a:cs typeface="Liberation Sans"/>
                        </a:rPr>
                        <a:t>Supported</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extLst>
                  <a:ext uri="{0D108BD9-81ED-4DB2-BD59-A6C34878D82A}">
                    <a16:rowId xmlns:a16="http://schemas.microsoft.com/office/drawing/2014/main" val="10002"/>
                  </a:ext>
                </a:extLst>
              </a:tr>
              <a:tr h="539750">
                <a:tc>
                  <a:txBody>
                    <a:bodyPr/>
                    <a:lstStyle/>
                    <a:p>
                      <a:pPr algn="l"/>
                      <a:r>
                        <a:rPr sz="1650" b="0">
                          <a:solidFill>
                            <a:srgbClr val="0F172A"/>
                          </a:solidFill>
                          <a:latin typeface="Liberation Sans"/>
                          <a:ea typeface="Liberation Sans"/>
                          <a:cs typeface="Liberation Sans"/>
                        </a:rPr>
                        <a:t>Configurable forms and approvals</a:t>
                      </a:r>
                    </a:p>
                  </a:txBody>
                  <a:tcPr anchor="ctr">
                    <a:solidFill>
                      <a:srgbClr val="FFFFFF"/>
                    </a:solidFill>
                  </a:tcPr>
                </a:tc>
                <a:tc>
                  <a:txBody>
                    <a:bodyPr/>
                    <a:lstStyle/>
                    <a:p>
                      <a:pPr algn="l"/>
                      <a:r>
                        <a:rPr sz="1650" b="0">
                          <a:solidFill>
                            <a:srgbClr val="0F172A"/>
                          </a:solidFill>
                          <a:latin typeface="Liberation Sans"/>
                          <a:ea typeface="Liberation Sans"/>
                          <a:cs typeface="Liberation Sans"/>
                        </a:rPr>
                        <a:t>Supported</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extLst>
                  <a:ext uri="{0D108BD9-81ED-4DB2-BD59-A6C34878D82A}">
                    <a16:rowId xmlns:a16="http://schemas.microsoft.com/office/drawing/2014/main" val="10003"/>
                  </a:ext>
                </a:extLst>
              </a:tr>
              <a:tr h="539750">
                <a:tc>
                  <a:txBody>
                    <a:bodyPr/>
                    <a:lstStyle/>
                    <a:p>
                      <a:pPr algn="l"/>
                      <a:r>
                        <a:rPr sz="1650" b="0">
                          <a:solidFill>
                            <a:srgbClr val="0F172A"/>
                          </a:solidFill>
                          <a:latin typeface="Liberation Sans"/>
                          <a:ea typeface="Liberation Sans"/>
                          <a:cs typeface="Liberation Sans"/>
                        </a:rPr>
                        <a:t>Versioned approvals and evidence</a:t>
                      </a:r>
                    </a:p>
                  </a:txBody>
                  <a:tcPr anchor="ctr">
                    <a:solidFill>
                      <a:srgbClr val="F4F6FA"/>
                    </a:solidFill>
                  </a:tcPr>
                </a:tc>
                <a:tc>
                  <a:txBody>
                    <a:bodyPr/>
                    <a:lstStyle/>
                    <a:p>
                      <a:pPr algn="l"/>
                      <a:r>
                        <a:rPr sz="1650" b="0">
                          <a:solidFill>
                            <a:srgbClr val="0F172A"/>
                          </a:solidFill>
                          <a:latin typeface="Liberation Sans"/>
                          <a:ea typeface="Liberation Sans"/>
                          <a:cs typeface="Liberation Sans"/>
                        </a:rPr>
                        <a:t>Supported</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4F6FA"/>
                    </a:solidFill>
                  </a:tcPr>
                </a:tc>
                <a:extLst>
                  <a:ext uri="{0D108BD9-81ED-4DB2-BD59-A6C34878D82A}">
                    <a16:rowId xmlns:a16="http://schemas.microsoft.com/office/drawing/2014/main" val="10004"/>
                  </a:ext>
                </a:extLst>
              </a:tr>
              <a:tr h="539750">
                <a:tc>
                  <a:txBody>
                    <a:bodyPr/>
                    <a:lstStyle/>
                    <a:p>
                      <a:pPr algn="l"/>
                      <a:r>
                        <a:rPr sz="1650" b="0">
                          <a:solidFill>
                            <a:srgbClr val="0F172A"/>
                          </a:solidFill>
                          <a:latin typeface="Liberation Sans"/>
                          <a:ea typeface="Liberation Sans"/>
                          <a:cs typeface="Liberation Sans"/>
                        </a:rPr>
                        <a:t>Our mandatory requirement</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[Pilot result]</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[Evidence]</a:t>
                      </a:r>
                    </a:p>
                  </a:txBody>
                  <a:tcPr anchor="ctr">
                    <a:solidFill>
                      <a:srgbClr val="FFFFFF"/>
                    </a:solidFill>
                  </a:tcPr>
                </a:tc>
                <a:extLst>
                  <a:ext uri="{0D108BD9-81ED-4DB2-BD59-A6C34878D82A}">
                    <a16:rowId xmlns:a16="http://schemas.microsoft.com/office/drawing/2014/main" val="10005"/>
                  </a:ext>
                </a:extLst>
              </a:tr>
            </a:tbl>
          </a:graphicData>
        </a:graphic>
      </p:graphicFrame>
      <p:sp>
        <p:nvSpPr>
          <p:cNvPr id="6" name="text-ze4tn1-a3dtv">
            <a:extLst>
              <a:ext uri="{FF2B5EF4-FFF2-40B4-BE49-F238E27FC236}">
                <a16:creationId xmlns:a16="http://schemas.microsoft.com/office/drawing/2014/main" id="{DDDE8042-D4C7-47F7-BD84-2918B4066A0C}"/>
              </a:ext>
            </a:extLst>
          </p:cNvPr>
          <p:cNvSpPr>
            <a:spLocks noGrp="1"/>
          </p:cNvSpPr>
          <p:nvPr/>
        </p:nvSpPr>
        <p:spPr>
          <a:xfrm>
            <a:off x="609600" y="5476875"/>
            <a:ext cx="10972800" cy="59055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Preferred because: [enter the strongest reasons supported by the comparison]</a:t>
            </a:r>
          </a:p>
        </p:txBody>
      </p:sp>
    </p:spTree>
    <p:extLst>
      <p:ext uri="{BB962C8B-B14F-4D97-AF65-F5344CB8AC3E}">
        <p14:creationId xmlns:p14="http://schemas.microsoft.com/office/powerpoint/2010/main" val="1818638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AC86F4B7-72BE-491B-B0E5-FAACD900A370}"/>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dirty="0">
                <a:solidFill>
                  <a:srgbClr val="001A3A"/>
                </a:solidFill>
                <a:latin typeface="Liberation Sans"/>
                <a:ea typeface="Liberation Sans"/>
                <a:cs typeface="Liberation Sans"/>
              </a:rPr>
              <a:t>Three</a:t>
            </a:r>
            <a:r>
              <a:rPr lang="en-AU" sz="3300" b="1" dirty="0">
                <a:solidFill>
                  <a:srgbClr val="001A3A"/>
                </a:solidFill>
                <a:latin typeface="Liberation Sans"/>
                <a:ea typeface="Liberation Sans"/>
                <a:cs typeface="Liberation Sans"/>
              </a:rPr>
              <a:t>-</a:t>
            </a:r>
            <a:r>
              <a:rPr sz="3300" b="1" dirty="0">
                <a:solidFill>
                  <a:srgbClr val="001A3A"/>
                </a:solidFill>
                <a:latin typeface="Liberation Sans"/>
                <a:ea typeface="Liberation Sans"/>
                <a:cs typeface="Liberation Sans"/>
              </a:rPr>
              <a:t>year total cash cost comparison</a:t>
            </a:r>
          </a:p>
        </p:txBody>
      </p:sp>
      <p:sp>
        <p:nvSpPr>
          <p:cNvPr id="2" name="text-rh4wuv-bhtje">
            <a:extLst>
              <a:ext uri="{FF2B5EF4-FFF2-40B4-BE49-F238E27FC236}">
                <a16:creationId xmlns:a16="http://schemas.microsoft.com/office/drawing/2014/main" id="{8FB10D19-3D3E-4449-8A3F-0461A3097AD0}"/>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 excluding GST. Same scope and period: [enter]. Use confirmed supplier quotes.</a:t>
            </a:r>
          </a:p>
        </p:txBody>
      </p:sp>
      <p:sp>
        <p:nvSpPr>
          <p:cNvPr id="3" name="text-rh4wuv-1zhpu">
            <a:extLst>
              <a:ext uri="{FF2B5EF4-FFF2-40B4-BE49-F238E27FC236}">
                <a16:creationId xmlns:a16="http://schemas.microsoft.com/office/drawing/2014/main" id="{54A6D616-74F6-423B-B461-72897B9DCE5C}"/>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rh4wuv-qd1ht">
            <a:extLst>
              <a:ext uri="{FF2B5EF4-FFF2-40B4-BE49-F238E27FC236}">
                <a16:creationId xmlns:a16="http://schemas.microsoft.com/office/drawing/2014/main" id="{63B5E5C9-2401-46B6-8D27-9EED892374D6}"/>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12</a:t>
            </a:r>
          </a:p>
        </p:txBody>
      </p:sp>
      <p:graphicFrame>
        <p:nvGraphicFramePr>
          <p:cNvPr id="12" name="Table 11"/>
          <p:cNvGraphicFramePr/>
          <p:nvPr>
            <p:extLst>
              <p:ext uri="{D42A27DB-BD31-4B8C-83A1-F6EECF244321}">
                <p14:modId xmlns:p14="http://schemas.microsoft.com/office/powerpoint/2010/main" val="2379548695"/>
              </p:ext>
            </p:extLst>
          </p:nvPr>
        </p:nvGraphicFramePr>
        <p:xfrm>
          <a:off x="609600" y="1790700"/>
          <a:ext cx="10972800" cy="3581403"/>
        </p:xfrm>
        <a:graphic>
          <a:graphicData uri="http://schemas.openxmlformats.org/drawingml/2006/table">
            <a:tbl>
              <a:tblPr firstRow="1"/>
              <a:tblGrid>
                <a:gridCol w="3429000">
                  <a:extLst>
                    <a:ext uri="{9D8B030D-6E8A-4147-A177-3AD203B41FA5}">
                      <a16:colId xmlns:a16="http://schemas.microsoft.com/office/drawing/2014/main" val="20000"/>
                    </a:ext>
                  </a:extLst>
                </a:gridCol>
                <a:gridCol w="1885950">
                  <a:extLst>
                    <a:ext uri="{9D8B030D-6E8A-4147-A177-3AD203B41FA5}">
                      <a16:colId xmlns:a16="http://schemas.microsoft.com/office/drawing/2014/main" val="20001"/>
                    </a:ext>
                  </a:extLst>
                </a:gridCol>
                <a:gridCol w="1885950">
                  <a:extLst>
                    <a:ext uri="{9D8B030D-6E8A-4147-A177-3AD203B41FA5}">
                      <a16:colId xmlns:a16="http://schemas.microsoft.com/office/drawing/2014/main" val="20002"/>
                    </a:ext>
                  </a:extLst>
                </a:gridCol>
                <a:gridCol w="1885950">
                  <a:extLst>
                    <a:ext uri="{9D8B030D-6E8A-4147-A177-3AD203B41FA5}">
                      <a16:colId xmlns:a16="http://schemas.microsoft.com/office/drawing/2014/main" val="20003"/>
                    </a:ext>
                  </a:extLst>
                </a:gridCol>
                <a:gridCol w="1885950">
                  <a:extLst>
                    <a:ext uri="{9D8B030D-6E8A-4147-A177-3AD203B41FA5}">
                      <a16:colId xmlns:a16="http://schemas.microsoft.com/office/drawing/2014/main" val="20004"/>
                    </a:ext>
                  </a:extLst>
                </a:gridCol>
              </a:tblGrid>
              <a:tr h="511629">
                <a:tc>
                  <a:txBody>
                    <a:bodyPr/>
                    <a:lstStyle/>
                    <a:p>
                      <a:pPr algn="l"/>
                      <a:r>
                        <a:rPr sz="1575" b="1">
                          <a:solidFill>
                            <a:srgbClr val="FFFFFF"/>
                          </a:solidFill>
                          <a:latin typeface="Liberation Sans"/>
                          <a:ea typeface="Liberation Sans"/>
                          <a:cs typeface="Liberation Sans"/>
                        </a:rPr>
                        <a:t>Cost category</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Current approach</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Argent</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Alternative A</a:t>
                      </a:r>
                    </a:p>
                  </a:txBody>
                  <a:tcPr anchor="ctr">
                    <a:solidFill>
                      <a:srgbClr val="001A3A"/>
                    </a:solidFill>
                  </a:tcPr>
                </a:tc>
                <a:tc>
                  <a:txBody>
                    <a:bodyPr/>
                    <a:lstStyle/>
                    <a:p>
                      <a:pPr algn="l"/>
                      <a:r>
                        <a:rPr sz="1575" b="1">
                          <a:solidFill>
                            <a:srgbClr val="FFFFFF"/>
                          </a:solidFill>
                          <a:latin typeface="Liberation Sans"/>
                          <a:ea typeface="Liberation Sans"/>
                          <a:cs typeface="Liberation Sans"/>
                        </a:rPr>
                        <a:t>Alternative B</a:t>
                      </a:r>
                    </a:p>
                  </a:txBody>
                  <a:tcPr anchor="ctr">
                    <a:solidFill>
                      <a:srgbClr val="001A3A"/>
                    </a:solidFill>
                  </a:tcPr>
                </a:tc>
                <a:extLst>
                  <a:ext uri="{0D108BD9-81ED-4DB2-BD59-A6C34878D82A}">
                    <a16:rowId xmlns:a16="http://schemas.microsoft.com/office/drawing/2014/main" val="10000"/>
                  </a:ext>
                </a:extLst>
              </a:tr>
              <a:tr h="511629">
                <a:tc>
                  <a:txBody>
                    <a:bodyPr/>
                    <a:lstStyle/>
                    <a:p>
                      <a:pPr algn="l"/>
                      <a:r>
                        <a:rPr sz="1650" b="0">
                          <a:solidFill>
                            <a:srgbClr val="0F172A"/>
                          </a:solidFill>
                          <a:latin typeface="Liberation Sans"/>
                          <a:ea typeface="Liberation Sans"/>
                          <a:cs typeface="Liberation Sans"/>
                        </a:rPr>
                        <a:t>Implementation and migration</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extLst>
                  <a:ext uri="{0D108BD9-81ED-4DB2-BD59-A6C34878D82A}">
                    <a16:rowId xmlns:a16="http://schemas.microsoft.com/office/drawing/2014/main" val="10001"/>
                  </a:ext>
                </a:extLst>
              </a:tr>
              <a:tr h="511629">
                <a:tc>
                  <a:txBody>
                    <a:bodyPr/>
                    <a:lstStyle/>
                    <a:p>
                      <a:pPr algn="l"/>
                      <a:r>
                        <a:rPr sz="1650" b="0">
                          <a:solidFill>
                            <a:srgbClr val="0F172A"/>
                          </a:solidFill>
                          <a:latin typeface="Liberation Sans"/>
                          <a:ea typeface="Liberation Sans"/>
                          <a:cs typeface="Liberation Sans"/>
                        </a:rPr>
                        <a:t>Subscriptions, years 1 to 3</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extLst>
                  <a:ext uri="{0D108BD9-81ED-4DB2-BD59-A6C34878D82A}">
                    <a16:rowId xmlns:a16="http://schemas.microsoft.com/office/drawing/2014/main" val="10002"/>
                  </a:ext>
                </a:extLst>
              </a:tr>
              <a:tr h="511629">
                <a:tc>
                  <a:txBody>
                    <a:bodyPr/>
                    <a:lstStyle/>
                    <a:p>
                      <a:pPr algn="l"/>
                      <a:r>
                        <a:rPr sz="1650" b="0">
                          <a:solidFill>
                            <a:srgbClr val="0F172A"/>
                          </a:solidFill>
                          <a:latin typeface="Liberation Sans"/>
                          <a:ea typeface="Liberation Sans"/>
                          <a:cs typeface="Liberation Sans"/>
                        </a:rPr>
                        <a:t>Retained systems and services</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extLst>
                  <a:ext uri="{0D108BD9-81ED-4DB2-BD59-A6C34878D82A}">
                    <a16:rowId xmlns:a16="http://schemas.microsoft.com/office/drawing/2014/main" val="10003"/>
                  </a:ext>
                </a:extLst>
              </a:tr>
              <a:tr h="511629">
                <a:tc>
                  <a:txBody>
                    <a:bodyPr/>
                    <a:lstStyle/>
                    <a:p>
                      <a:pPr algn="l"/>
                      <a:r>
                        <a:rPr sz="1650" b="0">
                          <a:solidFill>
                            <a:srgbClr val="0F172A"/>
                          </a:solidFill>
                          <a:latin typeface="Liberation Sans"/>
                          <a:ea typeface="Liberation Sans"/>
                          <a:cs typeface="Liberation Sans"/>
                        </a:rPr>
                        <a:t>Support, hosting, integrations</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a:t>
                      </a:r>
                    </a:p>
                  </a:txBody>
                  <a:tcPr anchor="ctr">
                    <a:solidFill>
                      <a:srgbClr val="F4F6FA"/>
                    </a:solidFill>
                  </a:tcPr>
                </a:tc>
                <a:extLst>
                  <a:ext uri="{0D108BD9-81ED-4DB2-BD59-A6C34878D82A}">
                    <a16:rowId xmlns:a16="http://schemas.microsoft.com/office/drawing/2014/main" val="10004"/>
                  </a:ext>
                </a:extLst>
              </a:tr>
              <a:tr h="511629">
                <a:tc>
                  <a:txBody>
                    <a:bodyPr/>
                    <a:lstStyle/>
                    <a:p>
                      <a:pPr algn="l"/>
                      <a:r>
                        <a:rPr sz="1650" b="0">
                          <a:solidFill>
                            <a:srgbClr val="0F172A"/>
                          </a:solidFill>
                          <a:latin typeface="Liberation Sans"/>
                          <a:ea typeface="Liberation Sans"/>
                          <a:cs typeface="Liberation Sans"/>
                        </a:rPr>
                        <a:t>Training, exit, transition</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tc>
                  <a:txBody>
                    <a:bodyPr/>
                    <a:lstStyle/>
                    <a:p>
                      <a:pPr algn="l"/>
                      <a:r>
                        <a:rPr sz="1650" b="0">
                          <a:solidFill>
                            <a:srgbClr val="0011FF"/>
                          </a:solidFill>
                          <a:latin typeface="Liberation Sans"/>
                          <a:ea typeface="Liberation Sans"/>
                          <a:cs typeface="Liberation Sans"/>
                        </a:rPr>
                        <a:t>[A$]</a:t>
                      </a:r>
                    </a:p>
                  </a:txBody>
                  <a:tcPr anchor="ctr">
                    <a:solidFill>
                      <a:srgbClr val="FFFFFF"/>
                    </a:solidFill>
                  </a:tcPr>
                </a:tc>
                <a:extLst>
                  <a:ext uri="{0D108BD9-81ED-4DB2-BD59-A6C34878D82A}">
                    <a16:rowId xmlns:a16="http://schemas.microsoft.com/office/drawing/2014/main" val="10005"/>
                  </a:ext>
                </a:extLst>
              </a:tr>
              <a:tr h="511629">
                <a:tc>
                  <a:txBody>
                    <a:bodyPr/>
                    <a:lstStyle/>
                    <a:p>
                      <a:pPr algn="l"/>
                      <a:r>
                        <a:rPr sz="1650" b="0" dirty="0">
                          <a:solidFill>
                            <a:srgbClr val="0F172A"/>
                          </a:solidFill>
                          <a:latin typeface="Liberation Sans"/>
                          <a:ea typeface="Liberation Sans"/>
                          <a:cs typeface="Liberation Sans"/>
                        </a:rPr>
                        <a:t>Total three</a:t>
                      </a:r>
                      <a:r>
                        <a:rPr lang="en-AU" sz="1650" b="0" dirty="0">
                          <a:solidFill>
                            <a:srgbClr val="0F172A"/>
                          </a:solidFill>
                          <a:latin typeface="Liberation Sans"/>
                          <a:ea typeface="Liberation Sans"/>
                          <a:cs typeface="Liberation Sans"/>
                        </a:rPr>
                        <a:t>-</a:t>
                      </a:r>
                      <a:r>
                        <a:rPr sz="1650" b="0" dirty="0">
                          <a:solidFill>
                            <a:srgbClr val="0F172A"/>
                          </a:solidFill>
                          <a:latin typeface="Liberation Sans"/>
                          <a:ea typeface="Liberation Sans"/>
                          <a:cs typeface="Liberation Sans"/>
                        </a:rPr>
                        <a:t>year cash cost</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 total]</a:t>
                      </a:r>
                    </a:p>
                  </a:txBody>
                  <a:tcPr anchor="ctr">
                    <a:solidFill>
                      <a:srgbClr val="F4F6FA"/>
                    </a:solidFill>
                  </a:tcPr>
                </a:tc>
                <a:tc>
                  <a:txBody>
                    <a:bodyPr/>
                    <a:lstStyle/>
                    <a:p>
                      <a:pPr algn="l"/>
                      <a:r>
                        <a:rPr sz="1650" b="0">
                          <a:solidFill>
                            <a:srgbClr val="0011FF"/>
                          </a:solidFill>
                          <a:latin typeface="Liberation Sans"/>
                          <a:ea typeface="Liberation Sans"/>
                          <a:cs typeface="Liberation Sans"/>
                        </a:rPr>
                        <a:t>[A$ total]</a:t>
                      </a:r>
                    </a:p>
                  </a:txBody>
                  <a:tcPr anchor="ctr">
                    <a:solidFill>
                      <a:srgbClr val="EEF1FF"/>
                    </a:solidFill>
                  </a:tcPr>
                </a:tc>
                <a:tc>
                  <a:txBody>
                    <a:bodyPr/>
                    <a:lstStyle/>
                    <a:p>
                      <a:pPr algn="l"/>
                      <a:r>
                        <a:rPr sz="1650" b="0">
                          <a:solidFill>
                            <a:srgbClr val="0011FF"/>
                          </a:solidFill>
                          <a:latin typeface="Liberation Sans"/>
                          <a:ea typeface="Liberation Sans"/>
                          <a:cs typeface="Liberation Sans"/>
                        </a:rPr>
                        <a:t>[A$ total]</a:t>
                      </a:r>
                    </a:p>
                  </a:txBody>
                  <a:tcPr anchor="ctr">
                    <a:solidFill>
                      <a:srgbClr val="F4F6FA"/>
                    </a:solidFill>
                  </a:tcPr>
                </a:tc>
                <a:tc>
                  <a:txBody>
                    <a:bodyPr/>
                    <a:lstStyle/>
                    <a:p>
                      <a:pPr algn="l"/>
                      <a:r>
                        <a:rPr sz="1650" b="0" dirty="0">
                          <a:solidFill>
                            <a:srgbClr val="0011FF"/>
                          </a:solidFill>
                          <a:latin typeface="Liberation Sans"/>
                          <a:ea typeface="Liberation Sans"/>
                          <a:cs typeface="Liberation Sans"/>
                        </a:rPr>
                        <a:t>[A$ total]</a:t>
                      </a:r>
                    </a:p>
                  </a:txBody>
                  <a:tcPr anchor="ctr">
                    <a:solidFill>
                      <a:srgbClr val="F4F6FA"/>
                    </a:solidFill>
                  </a:tcPr>
                </a:tc>
                <a:extLst>
                  <a:ext uri="{0D108BD9-81ED-4DB2-BD59-A6C34878D82A}">
                    <a16:rowId xmlns:a16="http://schemas.microsoft.com/office/drawing/2014/main" val="10006"/>
                  </a:ext>
                </a:extLst>
              </a:tr>
            </a:tbl>
          </a:graphicData>
        </a:graphic>
      </p:graphicFrame>
      <p:sp>
        <p:nvSpPr>
          <p:cNvPr id="6" name="text-rh4wuv-8qfwq">
            <a:extLst>
              <a:ext uri="{FF2B5EF4-FFF2-40B4-BE49-F238E27FC236}">
                <a16:creationId xmlns:a16="http://schemas.microsoft.com/office/drawing/2014/main" id="{3949B07E-CD2E-4FCE-9213-1F3D3119A43C}"/>
              </a:ext>
            </a:extLst>
          </p:cNvPr>
          <p:cNvSpPr>
            <a:spLocks noGrp="1"/>
          </p:cNvSpPr>
          <p:nvPr/>
        </p:nvSpPr>
        <p:spPr>
          <a:xfrm>
            <a:off x="609600" y="5572125"/>
            <a:ext cx="10972800" cy="428625"/>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Argent cost difference against [option]: A$ [enter], over the same period</a:t>
            </a:r>
          </a:p>
        </p:txBody>
      </p:sp>
    </p:spTree>
    <p:extLst>
      <p:ext uri="{BB962C8B-B14F-4D97-AF65-F5344CB8AC3E}">
        <p14:creationId xmlns:p14="http://schemas.microsoft.com/office/powerpoint/2010/main" val="1295395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slide-title">
            <a:extLst>
              <a:ext uri="{FF2B5EF4-FFF2-40B4-BE49-F238E27FC236}">
                <a16:creationId xmlns:a16="http://schemas.microsoft.com/office/drawing/2014/main" id="{60E4407C-E5B0-4D33-B5C1-7600861BDBAB}"/>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Expected benefits</a:t>
            </a:r>
          </a:p>
        </p:txBody>
      </p:sp>
      <p:sp>
        <p:nvSpPr>
          <p:cNvPr id="2" name="text-8mtdti-ty46d">
            <a:extLst>
              <a:ext uri="{FF2B5EF4-FFF2-40B4-BE49-F238E27FC236}">
                <a16:creationId xmlns:a16="http://schemas.microsoft.com/office/drawing/2014/main" id="{055A035B-95CF-4FF4-8A78-FAA54B0205CA}"/>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Show cash savings separately from staff time and improvements in oversight.</a:t>
            </a:r>
          </a:p>
        </p:txBody>
      </p:sp>
      <p:sp>
        <p:nvSpPr>
          <p:cNvPr id="3" name="text-8mtdti-zi1fw">
            <a:extLst>
              <a:ext uri="{FF2B5EF4-FFF2-40B4-BE49-F238E27FC236}">
                <a16:creationId xmlns:a16="http://schemas.microsoft.com/office/drawing/2014/main" id="{DC9FB22F-094E-4057-B1FD-0CF1124D8499}"/>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8mtdti-l4mdy">
            <a:extLst>
              <a:ext uri="{FF2B5EF4-FFF2-40B4-BE49-F238E27FC236}">
                <a16:creationId xmlns:a16="http://schemas.microsoft.com/office/drawing/2014/main" id="{A9F1BDD1-BC5C-4706-A601-4C775F277685}"/>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13</a:t>
            </a:r>
          </a:p>
        </p:txBody>
      </p:sp>
      <p:sp>
        <p:nvSpPr>
          <p:cNvPr id="5" name="text-8mtdti-s5pow">
            <a:extLst>
              <a:ext uri="{FF2B5EF4-FFF2-40B4-BE49-F238E27FC236}">
                <a16:creationId xmlns:a16="http://schemas.microsoft.com/office/drawing/2014/main" id="{93CB9E64-B3E7-4785-ABF3-1EB2AB84DF93}"/>
              </a:ext>
            </a:extLst>
          </p:cNvPr>
          <p:cNvSpPr>
            <a:spLocks noGrp="1"/>
          </p:cNvSpPr>
          <p:nvPr/>
        </p:nvSpPr>
        <p:spPr>
          <a:xfrm>
            <a:off x="609600" y="2047875"/>
            <a:ext cx="3429000" cy="523875"/>
          </a:xfrm>
          <a:prstGeom prst="rect">
            <a:avLst/>
          </a:prstGeom>
          <a:noFill/>
          <a:ln w="0">
            <a:noFill/>
          </a:ln>
        </p:spPr>
        <p:txBody>
          <a:bodyPr lIns="0" tIns="0" rIns="0" bIns="0" anchor="t">
            <a:noAutofit/>
          </a:bodyPr>
          <a:lstStyle/>
          <a:p>
            <a:pPr>
              <a:defRPr sz="2550" b="1">
                <a:solidFill>
                  <a:srgbClr val="001A3A"/>
                </a:solidFill>
                <a:latin typeface="Liberation Sans"/>
                <a:ea typeface="Liberation Sans"/>
                <a:cs typeface="Liberation Sans"/>
              </a:defRPr>
            </a:pPr>
            <a:r>
              <a:rPr sz="2550" b="1">
                <a:solidFill>
                  <a:srgbClr val="001A3A"/>
                </a:solidFill>
                <a:latin typeface="Liberation Sans"/>
                <a:ea typeface="Liberation Sans"/>
                <a:cs typeface="Liberation Sans"/>
              </a:rPr>
              <a:t>Cash savings</a:t>
            </a:r>
          </a:p>
        </p:txBody>
      </p:sp>
      <p:sp>
        <p:nvSpPr>
          <p:cNvPr id="6" name="text-8mtdti-5mypr">
            <a:extLst>
              <a:ext uri="{FF2B5EF4-FFF2-40B4-BE49-F238E27FC236}">
                <a16:creationId xmlns:a16="http://schemas.microsoft.com/office/drawing/2014/main" id="{CA309001-BE25-4992-A9BB-FBC16DB114FC}"/>
              </a:ext>
            </a:extLst>
          </p:cNvPr>
          <p:cNvSpPr>
            <a:spLocks noGrp="1"/>
          </p:cNvSpPr>
          <p:nvPr/>
        </p:nvSpPr>
        <p:spPr>
          <a:xfrm>
            <a:off x="609600" y="2876550"/>
            <a:ext cx="3429000" cy="1581150"/>
          </a:xfrm>
          <a:prstGeom prst="rect">
            <a:avLst/>
          </a:prstGeom>
          <a:noFill/>
          <a:ln w="0">
            <a:noFill/>
          </a:ln>
        </p:spPr>
        <p:txBody>
          <a:bodyPr lIns="0" tIns="0" rIns="0" bIns="0" anchor="t">
            <a:noAutofit/>
          </a:bodyPr>
          <a:lstStyle/>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Retired subscriptions</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Reduced external charges</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Confirmed overtime reduction</a:t>
            </a:r>
          </a:p>
        </p:txBody>
      </p:sp>
      <p:sp>
        <p:nvSpPr>
          <p:cNvPr id="7" name="text-8mtdti-qv393">
            <a:extLst>
              <a:ext uri="{FF2B5EF4-FFF2-40B4-BE49-F238E27FC236}">
                <a16:creationId xmlns:a16="http://schemas.microsoft.com/office/drawing/2014/main" id="{57941506-A0A2-49C7-BA26-0D49E160BAB4}"/>
              </a:ext>
            </a:extLst>
          </p:cNvPr>
          <p:cNvSpPr>
            <a:spLocks noGrp="1"/>
          </p:cNvSpPr>
          <p:nvPr/>
        </p:nvSpPr>
        <p:spPr>
          <a:xfrm>
            <a:off x="609600" y="4848225"/>
            <a:ext cx="3429000" cy="695325"/>
          </a:xfrm>
          <a:prstGeom prst="rect">
            <a:avLst/>
          </a:prstGeom>
          <a:noFill/>
          <a:ln w="0">
            <a:noFill/>
          </a:ln>
        </p:spPr>
        <p:txBody>
          <a:bodyPr lIns="0" tIns="0" rIns="0" bIns="0" anchor="t">
            <a:noAutofit/>
          </a:bodyPr>
          <a:lstStyle/>
          <a:p>
            <a:pPr>
              <a:defRPr sz="2250" b="1">
                <a:solidFill>
                  <a:srgbClr val="0011FF"/>
                </a:solidFill>
                <a:latin typeface="Liberation Sans"/>
                <a:ea typeface="Liberation Sans"/>
                <a:cs typeface="Liberation Sans"/>
              </a:defRPr>
            </a:pPr>
            <a:r>
              <a:rPr sz="2250" b="1">
                <a:solidFill>
                  <a:srgbClr val="0011FF"/>
                </a:solidFill>
                <a:latin typeface="Liberation Sans"/>
                <a:ea typeface="Liberation Sans"/>
                <a:cs typeface="Liberation Sans"/>
              </a:rPr>
              <a:t>A$ [enter] per year</a:t>
            </a:r>
          </a:p>
        </p:txBody>
      </p:sp>
      <p:sp>
        <p:nvSpPr>
          <p:cNvPr id="8" name="text-8mtdti-24vbo">
            <a:extLst>
              <a:ext uri="{FF2B5EF4-FFF2-40B4-BE49-F238E27FC236}">
                <a16:creationId xmlns:a16="http://schemas.microsoft.com/office/drawing/2014/main" id="{6634F1B9-F188-433C-B18D-F9C170B77CB5}"/>
              </a:ext>
            </a:extLst>
          </p:cNvPr>
          <p:cNvSpPr>
            <a:spLocks noGrp="1"/>
          </p:cNvSpPr>
          <p:nvPr/>
        </p:nvSpPr>
        <p:spPr>
          <a:xfrm>
            <a:off x="4352925" y="2047875"/>
            <a:ext cx="3429000" cy="523875"/>
          </a:xfrm>
          <a:prstGeom prst="rect">
            <a:avLst/>
          </a:prstGeom>
          <a:noFill/>
          <a:ln w="0">
            <a:noFill/>
          </a:ln>
        </p:spPr>
        <p:txBody>
          <a:bodyPr lIns="0" tIns="0" rIns="0" bIns="0" anchor="t">
            <a:noAutofit/>
          </a:bodyPr>
          <a:lstStyle/>
          <a:p>
            <a:pPr>
              <a:defRPr sz="2550" b="1">
                <a:solidFill>
                  <a:srgbClr val="001A3A"/>
                </a:solidFill>
                <a:latin typeface="Liberation Sans"/>
                <a:ea typeface="Liberation Sans"/>
                <a:cs typeface="Liberation Sans"/>
              </a:defRPr>
            </a:pPr>
            <a:r>
              <a:rPr sz="2550" b="1">
                <a:solidFill>
                  <a:srgbClr val="001A3A"/>
                </a:solidFill>
                <a:latin typeface="Liberation Sans"/>
                <a:ea typeface="Liberation Sans"/>
                <a:cs typeface="Liberation Sans"/>
              </a:rPr>
              <a:t>Staff time</a:t>
            </a:r>
          </a:p>
        </p:txBody>
      </p:sp>
      <p:sp>
        <p:nvSpPr>
          <p:cNvPr id="9" name="text-8mtdti-7ypis">
            <a:extLst>
              <a:ext uri="{FF2B5EF4-FFF2-40B4-BE49-F238E27FC236}">
                <a16:creationId xmlns:a16="http://schemas.microsoft.com/office/drawing/2014/main" id="{3FEC363C-0B00-4154-93CA-10D3A974F5A2}"/>
              </a:ext>
            </a:extLst>
          </p:cNvPr>
          <p:cNvSpPr>
            <a:spLocks noGrp="1"/>
          </p:cNvSpPr>
          <p:nvPr/>
        </p:nvSpPr>
        <p:spPr>
          <a:xfrm>
            <a:off x="4352925" y="2876550"/>
            <a:ext cx="3429000" cy="1581150"/>
          </a:xfrm>
          <a:prstGeom prst="rect">
            <a:avLst/>
          </a:prstGeom>
          <a:noFill/>
          <a:ln w="0">
            <a:noFill/>
          </a:ln>
        </p:spPr>
        <p:txBody>
          <a:bodyPr lIns="0" tIns="0" rIns="0" bIns="0" anchor="t">
            <a:noAutofit/>
          </a:bodyPr>
          <a:lstStyle/>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Less repeated entry</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Less approval chasing</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Less evidence gathering</a:t>
            </a:r>
          </a:p>
        </p:txBody>
      </p:sp>
      <p:sp>
        <p:nvSpPr>
          <p:cNvPr id="10" name="text-8mtdti-jnr5w">
            <a:extLst>
              <a:ext uri="{FF2B5EF4-FFF2-40B4-BE49-F238E27FC236}">
                <a16:creationId xmlns:a16="http://schemas.microsoft.com/office/drawing/2014/main" id="{EEB9F4DD-E515-4C33-B3F5-7317914B27D0}"/>
              </a:ext>
            </a:extLst>
          </p:cNvPr>
          <p:cNvSpPr>
            <a:spLocks noGrp="1"/>
          </p:cNvSpPr>
          <p:nvPr/>
        </p:nvSpPr>
        <p:spPr>
          <a:xfrm>
            <a:off x="4352925" y="4848225"/>
            <a:ext cx="3429000" cy="695325"/>
          </a:xfrm>
          <a:prstGeom prst="rect">
            <a:avLst/>
          </a:prstGeom>
          <a:noFill/>
          <a:ln w="0">
            <a:noFill/>
          </a:ln>
        </p:spPr>
        <p:txBody>
          <a:bodyPr lIns="0" tIns="0" rIns="0" bIns="0" anchor="t">
            <a:noAutofit/>
          </a:bodyPr>
          <a:lstStyle/>
          <a:p>
            <a:pPr>
              <a:defRPr sz="2250" b="1">
                <a:solidFill>
                  <a:srgbClr val="0011FF"/>
                </a:solidFill>
                <a:latin typeface="Liberation Sans"/>
                <a:ea typeface="Liberation Sans"/>
                <a:cs typeface="Liberation Sans"/>
              </a:defRPr>
            </a:pPr>
            <a:r>
              <a:rPr sz="2250" b="1">
                <a:solidFill>
                  <a:srgbClr val="0011FF"/>
                </a:solidFill>
                <a:latin typeface="Liberation Sans"/>
                <a:ea typeface="Liberation Sans"/>
                <a:cs typeface="Liberation Sans"/>
              </a:rPr>
              <a:t>[Hours] released per year</a:t>
            </a:r>
          </a:p>
        </p:txBody>
      </p:sp>
      <p:sp>
        <p:nvSpPr>
          <p:cNvPr id="11" name="text-8mtdti-99qe7">
            <a:extLst>
              <a:ext uri="{FF2B5EF4-FFF2-40B4-BE49-F238E27FC236}">
                <a16:creationId xmlns:a16="http://schemas.microsoft.com/office/drawing/2014/main" id="{7D858A70-5849-4CFA-A2E0-7CC5E82E47A0}"/>
              </a:ext>
            </a:extLst>
          </p:cNvPr>
          <p:cNvSpPr>
            <a:spLocks noGrp="1"/>
          </p:cNvSpPr>
          <p:nvPr/>
        </p:nvSpPr>
        <p:spPr>
          <a:xfrm>
            <a:off x="8096250" y="2047875"/>
            <a:ext cx="3429000" cy="523875"/>
          </a:xfrm>
          <a:prstGeom prst="rect">
            <a:avLst/>
          </a:prstGeom>
          <a:noFill/>
          <a:ln w="0">
            <a:noFill/>
          </a:ln>
        </p:spPr>
        <p:txBody>
          <a:bodyPr lIns="0" tIns="0" rIns="0" bIns="0" anchor="t">
            <a:noAutofit/>
          </a:bodyPr>
          <a:lstStyle/>
          <a:p>
            <a:pPr>
              <a:defRPr sz="2550" b="1">
                <a:solidFill>
                  <a:srgbClr val="001A3A"/>
                </a:solidFill>
                <a:latin typeface="Liberation Sans"/>
                <a:ea typeface="Liberation Sans"/>
                <a:cs typeface="Liberation Sans"/>
              </a:defRPr>
            </a:pPr>
            <a:r>
              <a:rPr sz="2550" b="1">
                <a:solidFill>
                  <a:srgbClr val="001A3A"/>
                </a:solidFill>
                <a:latin typeface="Liberation Sans"/>
                <a:ea typeface="Liberation Sans"/>
                <a:cs typeface="Liberation Sans"/>
              </a:rPr>
              <a:t>Oversight and assurance</a:t>
            </a:r>
          </a:p>
        </p:txBody>
      </p:sp>
      <p:sp>
        <p:nvSpPr>
          <p:cNvPr id="12" name="text-8mtdti-4dk0g">
            <a:extLst>
              <a:ext uri="{FF2B5EF4-FFF2-40B4-BE49-F238E27FC236}">
                <a16:creationId xmlns:a16="http://schemas.microsoft.com/office/drawing/2014/main" id="{BF42C710-FBFA-4D65-9506-50F711AB19F3}"/>
              </a:ext>
            </a:extLst>
          </p:cNvPr>
          <p:cNvSpPr>
            <a:spLocks noGrp="1"/>
          </p:cNvSpPr>
          <p:nvPr/>
        </p:nvSpPr>
        <p:spPr>
          <a:xfrm>
            <a:off x="8096250" y="2876550"/>
            <a:ext cx="3429000" cy="1581150"/>
          </a:xfrm>
          <a:prstGeom prst="rect">
            <a:avLst/>
          </a:prstGeom>
          <a:noFill/>
          <a:ln w="0">
            <a:noFill/>
          </a:ln>
        </p:spPr>
        <p:txBody>
          <a:bodyPr lIns="0" tIns="0" rIns="0" bIns="0" anchor="t">
            <a:noAutofit/>
          </a:bodyPr>
          <a:lstStyle/>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Clear accountability</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Traceable decisions</a:t>
            </a:r>
          </a:p>
          <a:p>
            <a:pPr>
              <a:defRPr sz="2025" b="0">
                <a:solidFill>
                  <a:srgbClr val="536179"/>
                </a:solidFill>
                <a:latin typeface="Liberation Sans"/>
                <a:ea typeface="Liberation Sans"/>
                <a:cs typeface="Liberation Sans"/>
              </a:defRPr>
            </a:pPr>
            <a:r>
              <a:rPr sz="2025" b="0">
                <a:solidFill>
                  <a:srgbClr val="536179"/>
                </a:solidFill>
                <a:latin typeface="Liberation Sans"/>
                <a:ea typeface="Liberation Sans"/>
                <a:cs typeface="Liberation Sans"/>
              </a:rPr>
              <a:t>Evidence of control checks</a:t>
            </a:r>
          </a:p>
        </p:txBody>
      </p:sp>
      <p:sp>
        <p:nvSpPr>
          <p:cNvPr id="13" name="text-8mtdti-no935">
            <a:extLst>
              <a:ext uri="{FF2B5EF4-FFF2-40B4-BE49-F238E27FC236}">
                <a16:creationId xmlns:a16="http://schemas.microsoft.com/office/drawing/2014/main" id="{27271981-39D7-49F1-AC74-BDC8235A81FD}"/>
              </a:ext>
            </a:extLst>
          </p:cNvPr>
          <p:cNvSpPr>
            <a:spLocks noGrp="1"/>
          </p:cNvSpPr>
          <p:nvPr/>
        </p:nvSpPr>
        <p:spPr>
          <a:xfrm>
            <a:off x="8096250" y="4848225"/>
            <a:ext cx="3429000" cy="695325"/>
          </a:xfrm>
          <a:prstGeom prst="rect">
            <a:avLst/>
          </a:prstGeom>
          <a:noFill/>
          <a:ln w="0">
            <a:noFill/>
          </a:ln>
        </p:spPr>
        <p:txBody>
          <a:bodyPr lIns="0" tIns="0" rIns="0" bIns="0" anchor="t">
            <a:noAutofit/>
          </a:bodyPr>
          <a:lstStyle/>
          <a:p>
            <a:pPr>
              <a:defRPr sz="2250" b="1">
                <a:solidFill>
                  <a:srgbClr val="0011FF"/>
                </a:solidFill>
                <a:latin typeface="Liberation Sans"/>
                <a:ea typeface="Liberation Sans"/>
                <a:cs typeface="Liberation Sans"/>
              </a:defRPr>
            </a:pPr>
            <a:r>
              <a:rPr sz="2250" b="1">
                <a:solidFill>
                  <a:srgbClr val="0011FF"/>
                </a:solidFill>
                <a:latin typeface="Liberation Sans"/>
                <a:ea typeface="Liberation Sans"/>
                <a:cs typeface="Liberation Sans"/>
              </a:rPr>
              <a:t>[Measures and owner]</a:t>
            </a:r>
          </a:p>
        </p:txBody>
      </p:sp>
    </p:spTree>
    <p:extLst>
      <p:ext uri="{BB962C8B-B14F-4D97-AF65-F5344CB8AC3E}">
        <p14:creationId xmlns:p14="http://schemas.microsoft.com/office/powerpoint/2010/main" val="1209178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61D7F7B0-D5FE-4E4C-8CDA-9EFC7231B551}"/>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dirty="0">
                <a:solidFill>
                  <a:srgbClr val="001A3A"/>
                </a:solidFill>
                <a:latin typeface="Liberation Sans"/>
                <a:ea typeface="Liberation Sans"/>
                <a:cs typeface="Liberation Sans"/>
              </a:rPr>
              <a:t>Three</a:t>
            </a:r>
            <a:r>
              <a:rPr lang="en-AU" sz="3300" b="1" dirty="0">
                <a:solidFill>
                  <a:srgbClr val="001A3A"/>
                </a:solidFill>
                <a:latin typeface="Liberation Sans"/>
                <a:ea typeface="Liberation Sans"/>
                <a:cs typeface="Liberation Sans"/>
              </a:rPr>
              <a:t>-</a:t>
            </a:r>
            <a:r>
              <a:rPr sz="3300" b="1" dirty="0">
                <a:solidFill>
                  <a:srgbClr val="001A3A"/>
                </a:solidFill>
                <a:latin typeface="Liberation Sans"/>
                <a:ea typeface="Liberation Sans"/>
                <a:cs typeface="Liberation Sans"/>
              </a:rPr>
              <a:t>year cash return and payback</a:t>
            </a:r>
          </a:p>
        </p:txBody>
      </p:sp>
      <p:sp>
        <p:nvSpPr>
          <p:cNvPr id="2" name="text-sr1ssk-dfdk5">
            <a:extLst>
              <a:ext uri="{FF2B5EF4-FFF2-40B4-BE49-F238E27FC236}">
                <a16:creationId xmlns:a16="http://schemas.microsoft.com/office/drawing/2014/main" id="{8FF756D6-89E4-4D31-BC0F-5FDAC1492BD2}"/>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 excluding GST. Values compare Argent with continuing the current approach.</a:t>
            </a:r>
          </a:p>
        </p:txBody>
      </p:sp>
      <p:sp>
        <p:nvSpPr>
          <p:cNvPr id="3" name="text-sr1ssk-eap7v">
            <a:extLst>
              <a:ext uri="{FF2B5EF4-FFF2-40B4-BE49-F238E27FC236}">
                <a16:creationId xmlns:a16="http://schemas.microsoft.com/office/drawing/2014/main" id="{89F9DB6E-9676-4128-95C0-A9D6AEF17BD3}"/>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sr1ssk-aq6yl">
            <a:extLst>
              <a:ext uri="{FF2B5EF4-FFF2-40B4-BE49-F238E27FC236}">
                <a16:creationId xmlns:a16="http://schemas.microsoft.com/office/drawing/2014/main" id="{FE28F40D-ED95-438F-9483-D531A1EEC4C4}"/>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14</a:t>
            </a:r>
          </a:p>
        </p:txBody>
      </p:sp>
      <p:graphicFrame>
        <p:nvGraphicFramePr>
          <p:cNvPr id="13" name="Table 12"/>
          <p:cNvGraphicFramePr/>
          <p:nvPr/>
        </p:nvGraphicFramePr>
        <p:xfrm>
          <a:off x="609600" y="1809750"/>
          <a:ext cx="10972800" cy="2762250"/>
        </p:xfrm>
        <a:graphic>
          <a:graphicData uri="http://schemas.openxmlformats.org/drawingml/2006/table">
            <a:tbl>
              <a:tblPr firstRow="1"/>
              <a:tblGrid>
                <a:gridCol w="3810000">
                  <a:extLst>
                    <a:ext uri="{9D8B030D-6E8A-4147-A177-3AD203B41FA5}">
                      <a16:colId xmlns:a16="http://schemas.microsoft.com/office/drawing/2014/main" val="20000"/>
                    </a:ext>
                  </a:extLst>
                </a:gridCol>
                <a:gridCol w="1790700">
                  <a:extLst>
                    <a:ext uri="{9D8B030D-6E8A-4147-A177-3AD203B41FA5}">
                      <a16:colId xmlns:a16="http://schemas.microsoft.com/office/drawing/2014/main" val="20001"/>
                    </a:ext>
                  </a:extLst>
                </a:gridCol>
                <a:gridCol w="1790700">
                  <a:extLst>
                    <a:ext uri="{9D8B030D-6E8A-4147-A177-3AD203B41FA5}">
                      <a16:colId xmlns:a16="http://schemas.microsoft.com/office/drawing/2014/main" val="20002"/>
                    </a:ext>
                  </a:extLst>
                </a:gridCol>
                <a:gridCol w="1790700">
                  <a:extLst>
                    <a:ext uri="{9D8B030D-6E8A-4147-A177-3AD203B41FA5}">
                      <a16:colId xmlns:a16="http://schemas.microsoft.com/office/drawing/2014/main" val="20003"/>
                    </a:ext>
                  </a:extLst>
                </a:gridCol>
                <a:gridCol w="1790700">
                  <a:extLst>
                    <a:ext uri="{9D8B030D-6E8A-4147-A177-3AD203B41FA5}">
                      <a16:colId xmlns:a16="http://schemas.microsoft.com/office/drawing/2014/main" val="20004"/>
                    </a:ext>
                  </a:extLst>
                </a:gridCol>
              </a:tblGrid>
              <a:tr h="552450">
                <a:tc>
                  <a:txBody>
                    <a:bodyPr/>
                    <a:lstStyle/>
                    <a:p>
                      <a:pPr algn="l"/>
                      <a:r>
                        <a:rPr sz="1650" b="1">
                          <a:solidFill>
                            <a:srgbClr val="FFFFFF"/>
                          </a:solidFill>
                          <a:latin typeface="Liberation Sans"/>
                          <a:ea typeface="Liberation Sans"/>
                          <a:cs typeface="Liberation Sans"/>
                        </a:rPr>
                        <a:t>Cash measure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Time 0</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Year 1</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Year 2</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Year 3</a:t>
                      </a:r>
                    </a:p>
                  </a:txBody>
                  <a:tcPr anchor="ctr">
                    <a:solidFill>
                      <a:srgbClr val="001A3A"/>
                    </a:solidFill>
                  </a:tcPr>
                </a:tc>
                <a:extLst>
                  <a:ext uri="{0D108BD9-81ED-4DB2-BD59-A6C34878D82A}">
                    <a16:rowId xmlns:a16="http://schemas.microsoft.com/office/drawing/2014/main" val="10000"/>
                  </a:ext>
                </a:extLst>
              </a:tr>
              <a:tr h="552450">
                <a:tc>
                  <a:txBody>
                    <a:bodyPr/>
                    <a:lstStyle/>
                    <a:p>
                      <a:pPr algn="l"/>
                      <a:r>
                        <a:rPr sz="1725" b="0">
                          <a:solidFill>
                            <a:srgbClr val="0F172A"/>
                          </a:solidFill>
                          <a:latin typeface="Liberation Sans"/>
                          <a:ea typeface="Liberation Sans"/>
                          <a:cs typeface="Liberation Sans"/>
                        </a:rPr>
                        <a:t>Confirmed cash benefits B</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extLst>
                  <a:ext uri="{0D108BD9-81ED-4DB2-BD59-A6C34878D82A}">
                    <a16:rowId xmlns:a16="http://schemas.microsoft.com/office/drawing/2014/main" val="10001"/>
                  </a:ext>
                </a:extLst>
              </a:tr>
              <a:tr h="552450">
                <a:tc>
                  <a:txBody>
                    <a:bodyPr/>
                    <a:lstStyle/>
                    <a:p>
                      <a:pPr algn="l"/>
                      <a:r>
                        <a:rPr sz="1725" b="0">
                          <a:solidFill>
                            <a:srgbClr val="0F172A"/>
                          </a:solidFill>
                          <a:latin typeface="Liberation Sans"/>
                          <a:ea typeface="Liberation Sans"/>
                          <a:cs typeface="Liberation Sans"/>
                        </a:rPr>
                        <a:t>Incremental project costs C</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extLst>
                  <a:ext uri="{0D108BD9-81ED-4DB2-BD59-A6C34878D82A}">
                    <a16:rowId xmlns:a16="http://schemas.microsoft.com/office/drawing/2014/main" val="10002"/>
                  </a:ext>
                </a:extLst>
              </a:tr>
              <a:tr h="552450">
                <a:tc>
                  <a:txBody>
                    <a:bodyPr/>
                    <a:lstStyle/>
                    <a:p>
                      <a:pPr algn="l"/>
                      <a:r>
                        <a:rPr sz="1725" b="0">
                          <a:solidFill>
                            <a:srgbClr val="0F172A"/>
                          </a:solidFill>
                          <a:latin typeface="Liberation Sans"/>
                          <a:ea typeface="Liberation Sans"/>
                          <a:cs typeface="Liberation Sans"/>
                        </a:rPr>
                        <a:t>Net cash flow B less C</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a:t>
                      </a:r>
                    </a:p>
                  </a:txBody>
                  <a:tcPr anchor="ctr">
                    <a:solidFill>
                      <a:srgbClr val="FFFFFF"/>
                    </a:solidFill>
                  </a:tcPr>
                </a:tc>
                <a:extLst>
                  <a:ext uri="{0D108BD9-81ED-4DB2-BD59-A6C34878D82A}">
                    <a16:rowId xmlns:a16="http://schemas.microsoft.com/office/drawing/2014/main" val="10003"/>
                  </a:ext>
                </a:extLst>
              </a:tr>
              <a:tr h="552450">
                <a:tc>
                  <a:txBody>
                    <a:bodyPr/>
                    <a:lstStyle/>
                    <a:p>
                      <a:pPr algn="l"/>
                      <a:r>
                        <a:rPr sz="1725" b="0">
                          <a:solidFill>
                            <a:srgbClr val="0F172A"/>
                          </a:solidFill>
                          <a:latin typeface="Liberation Sans"/>
                          <a:ea typeface="Liberation Sans"/>
                          <a:cs typeface="Liberation Sans"/>
                        </a:rPr>
                        <a:t>Cumulative net cash flow</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sr1ssk-0vv1m">
            <a:extLst>
              <a:ext uri="{FF2B5EF4-FFF2-40B4-BE49-F238E27FC236}">
                <a16:creationId xmlns:a16="http://schemas.microsoft.com/office/drawing/2014/main" id="{8E879EEA-2CDF-4D0D-B842-BF79BFEBF182}"/>
              </a:ext>
            </a:extLst>
          </p:cNvPr>
          <p:cNvSpPr>
            <a:spLocks noGrp="1"/>
          </p:cNvSpPr>
          <p:nvPr/>
        </p:nvSpPr>
        <p:spPr>
          <a:xfrm>
            <a:off x="609600" y="5019675"/>
            <a:ext cx="5334000" cy="552450"/>
          </a:xfrm>
          <a:prstGeom prst="rect">
            <a:avLst/>
          </a:prstGeom>
          <a:noFill/>
          <a:ln w="0">
            <a:noFill/>
          </a:ln>
        </p:spPr>
        <p:txBody>
          <a:bodyPr lIns="0" tIns="0" rIns="0" bIns="0" anchor="t">
            <a:noAutofit/>
          </a:bodyPr>
          <a:lstStyle/>
          <a:p>
            <a:pPr>
              <a:defRPr sz="2475" b="1">
                <a:solidFill>
                  <a:srgbClr val="0011FF"/>
                </a:solidFill>
                <a:latin typeface="Liberation Sans"/>
                <a:ea typeface="Liberation Sans"/>
                <a:cs typeface="Liberation Sans"/>
              </a:defRPr>
            </a:pPr>
            <a:r>
              <a:rPr sz="2475" b="1" dirty="0">
                <a:solidFill>
                  <a:srgbClr val="0011FF"/>
                </a:solidFill>
                <a:latin typeface="Liberation Sans"/>
                <a:ea typeface="Liberation Sans"/>
                <a:cs typeface="Liberation Sans"/>
              </a:rPr>
              <a:t>Three</a:t>
            </a:r>
            <a:r>
              <a:rPr lang="en-AU" sz="2475" b="1" dirty="0">
                <a:solidFill>
                  <a:srgbClr val="0011FF"/>
                </a:solidFill>
                <a:latin typeface="Liberation Sans"/>
                <a:ea typeface="Liberation Sans"/>
                <a:cs typeface="Liberation Sans"/>
              </a:rPr>
              <a:t>-</a:t>
            </a:r>
            <a:r>
              <a:rPr sz="2475" b="1" dirty="0">
                <a:solidFill>
                  <a:srgbClr val="0011FF"/>
                </a:solidFill>
                <a:latin typeface="Liberation Sans"/>
                <a:ea typeface="Liberation Sans"/>
                <a:cs typeface="Liberation Sans"/>
              </a:rPr>
              <a:t>year cash ROI  [enter %]</a:t>
            </a:r>
          </a:p>
        </p:txBody>
      </p:sp>
      <p:sp>
        <p:nvSpPr>
          <p:cNvPr id="7" name="text-sr1ssk-q5ig0">
            <a:extLst>
              <a:ext uri="{FF2B5EF4-FFF2-40B4-BE49-F238E27FC236}">
                <a16:creationId xmlns:a16="http://schemas.microsoft.com/office/drawing/2014/main" id="{A4CD1282-0D6C-446C-8DC2-6F3FA8604BAD}"/>
              </a:ext>
            </a:extLst>
          </p:cNvPr>
          <p:cNvSpPr>
            <a:spLocks noGrp="1"/>
          </p:cNvSpPr>
          <p:nvPr/>
        </p:nvSpPr>
        <p:spPr>
          <a:xfrm>
            <a:off x="6276975" y="5019675"/>
            <a:ext cx="5305425" cy="666750"/>
          </a:xfrm>
          <a:prstGeom prst="rect">
            <a:avLst/>
          </a:prstGeom>
          <a:noFill/>
          <a:ln w="0">
            <a:noFill/>
          </a:ln>
        </p:spPr>
        <p:txBody>
          <a:bodyPr lIns="0" tIns="0" rIns="0" bIns="0" anchor="t">
            <a:noAutofit/>
          </a:bodyPr>
          <a:lstStyle/>
          <a:p>
            <a:pPr>
              <a:defRPr sz="2250" b="1">
                <a:solidFill>
                  <a:srgbClr val="0011FF"/>
                </a:solidFill>
                <a:latin typeface="Liberation Sans"/>
                <a:ea typeface="Liberation Sans"/>
                <a:cs typeface="Liberation Sans"/>
              </a:defRPr>
            </a:pPr>
            <a:r>
              <a:rPr sz="2250" b="1">
                <a:solidFill>
                  <a:srgbClr val="0011FF"/>
                </a:solidFill>
                <a:latin typeface="Liberation Sans"/>
                <a:ea typeface="Liberation Sans"/>
                <a:cs typeface="Liberation Sans"/>
              </a:rPr>
              <a:t>Payback  [enter month or not reached]</a:t>
            </a:r>
          </a:p>
        </p:txBody>
      </p:sp>
    </p:spTree>
    <p:extLst>
      <p:ext uri="{BB962C8B-B14F-4D97-AF65-F5344CB8AC3E}">
        <p14:creationId xmlns:p14="http://schemas.microsoft.com/office/powerpoint/2010/main" val="1228095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4B986981-BD39-4518-9F78-3EBCBE4DE49A}"/>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If the rollout takes longer</a:t>
            </a:r>
          </a:p>
        </p:txBody>
      </p:sp>
      <p:sp>
        <p:nvSpPr>
          <p:cNvPr id="2" name="text-uba4b6-zaxpp">
            <a:extLst>
              <a:ext uri="{FF2B5EF4-FFF2-40B4-BE49-F238E27FC236}">
                <a16:creationId xmlns:a16="http://schemas.microsoft.com/office/drawing/2014/main" id="{946A6F6E-3C4C-47B6-B1E4-3B2E8D736C7F}"/>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Test how later adoption or delayed system closure changes the result.</a:t>
            </a:r>
          </a:p>
        </p:txBody>
      </p:sp>
      <p:sp>
        <p:nvSpPr>
          <p:cNvPr id="3" name="text-uba4b6-7uelc">
            <a:extLst>
              <a:ext uri="{FF2B5EF4-FFF2-40B4-BE49-F238E27FC236}">
                <a16:creationId xmlns:a16="http://schemas.microsoft.com/office/drawing/2014/main" id="{EBBFD994-F1F3-499B-AD60-C049F4EED327}"/>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uba4b6-9d7xu">
            <a:extLst>
              <a:ext uri="{FF2B5EF4-FFF2-40B4-BE49-F238E27FC236}">
                <a16:creationId xmlns:a16="http://schemas.microsoft.com/office/drawing/2014/main" id="{ED2F5064-2BB4-4C25-B3DD-C6298E46B585}"/>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15</a:t>
            </a:r>
          </a:p>
        </p:txBody>
      </p:sp>
      <p:graphicFrame>
        <p:nvGraphicFramePr>
          <p:cNvPr id="12" name="Table 11"/>
          <p:cNvGraphicFramePr/>
          <p:nvPr>
            <p:extLst>
              <p:ext uri="{D42A27DB-BD31-4B8C-83A1-F6EECF244321}">
                <p14:modId xmlns:p14="http://schemas.microsoft.com/office/powerpoint/2010/main" val="550303027"/>
              </p:ext>
            </p:extLst>
          </p:nvPr>
        </p:nvGraphicFramePr>
        <p:xfrm>
          <a:off x="609600" y="1809750"/>
          <a:ext cx="10972800" cy="3381378"/>
        </p:xfrm>
        <a:graphic>
          <a:graphicData uri="http://schemas.openxmlformats.org/drawingml/2006/table">
            <a:tbl>
              <a:tblPr firstRow="1"/>
              <a:tblGrid>
                <a:gridCol w="42862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gridCol w="2228850">
                  <a:extLst>
                    <a:ext uri="{9D8B030D-6E8A-4147-A177-3AD203B41FA5}">
                      <a16:colId xmlns:a16="http://schemas.microsoft.com/office/drawing/2014/main" val="20003"/>
                    </a:ext>
                  </a:extLst>
                </a:gridCol>
              </a:tblGrid>
              <a:tr h="483054">
                <a:tc>
                  <a:txBody>
                    <a:bodyPr/>
                    <a:lstStyle/>
                    <a:p>
                      <a:pPr algn="l"/>
                      <a:r>
                        <a:rPr sz="1650" b="1">
                          <a:solidFill>
                            <a:srgbClr val="FFFFFF"/>
                          </a:solidFill>
                          <a:latin typeface="Liberation Sans"/>
                          <a:ea typeface="Liberation Sans"/>
                          <a:cs typeface="Liberation Sans"/>
                        </a:rPr>
                        <a:t>Assumption or outcome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Conservative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Base case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Upside</a:t>
                      </a:r>
                    </a:p>
                  </a:txBody>
                  <a:tcPr anchor="ctr">
                    <a:solidFill>
                      <a:srgbClr val="001A3A"/>
                    </a:solidFill>
                  </a:tcPr>
                </a:tc>
                <a:extLst>
                  <a:ext uri="{0D108BD9-81ED-4DB2-BD59-A6C34878D82A}">
                    <a16:rowId xmlns:a16="http://schemas.microsoft.com/office/drawing/2014/main" val="10000"/>
                  </a:ext>
                </a:extLst>
              </a:tr>
              <a:tr h="483054">
                <a:tc>
                  <a:txBody>
                    <a:bodyPr/>
                    <a:lstStyle/>
                    <a:p>
                      <a:pPr algn="l"/>
                      <a:r>
                        <a:rPr sz="1725" b="0">
                          <a:solidFill>
                            <a:srgbClr val="0F172A"/>
                          </a:solidFill>
                          <a:latin typeface="Liberation Sans"/>
                          <a:ea typeface="Liberation Sans"/>
                          <a:cs typeface="Liberation Sans"/>
                        </a:rPr>
                        <a:t>Adoption achieved</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[Enter %]</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[Enter %]</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[Enter %]</a:t>
                      </a:r>
                    </a:p>
                  </a:txBody>
                  <a:tcPr anchor="ctr">
                    <a:solidFill>
                      <a:srgbClr val="FFFFFF"/>
                    </a:solidFill>
                  </a:tcPr>
                </a:tc>
                <a:extLst>
                  <a:ext uri="{0D108BD9-81ED-4DB2-BD59-A6C34878D82A}">
                    <a16:rowId xmlns:a16="http://schemas.microsoft.com/office/drawing/2014/main" val="10001"/>
                  </a:ext>
                </a:extLst>
              </a:tr>
              <a:tr h="483054">
                <a:tc>
                  <a:txBody>
                    <a:bodyPr/>
                    <a:lstStyle/>
                    <a:p>
                      <a:pPr algn="l"/>
                      <a:r>
                        <a:rPr sz="1725" b="0">
                          <a:solidFill>
                            <a:srgbClr val="0F172A"/>
                          </a:solidFill>
                          <a:latin typeface="Liberation Sans"/>
                          <a:ea typeface="Liberation Sans"/>
                          <a:cs typeface="Liberation Sans"/>
                        </a:rPr>
                        <a:t>Benefits begin</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4F6FA"/>
                    </a:solidFill>
                  </a:tcPr>
                </a:tc>
                <a:extLst>
                  <a:ext uri="{0D108BD9-81ED-4DB2-BD59-A6C34878D82A}">
                    <a16:rowId xmlns:a16="http://schemas.microsoft.com/office/drawing/2014/main" val="10002"/>
                  </a:ext>
                </a:extLst>
              </a:tr>
              <a:tr h="483054">
                <a:tc>
                  <a:txBody>
                    <a:bodyPr/>
                    <a:lstStyle/>
                    <a:p>
                      <a:pPr algn="l"/>
                      <a:r>
                        <a:rPr sz="1725" b="0">
                          <a:solidFill>
                            <a:srgbClr val="0F172A"/>
                          </a:solidFill>
                          <a:latin typeface="Liberation Sans"/>
                          <a:ea typeface="Liberation Sans"/>
                          <a:cs typeface="Liberation Sans"/>
                        </a:rPr>
                        <a:t>Legacy systems retire</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[Month]</a:t>
                      </a:r>
                    </a:p>
                  </a:txBody>
                  <a:tcPr anchor="ctr">
                    <a:solidFill>
                      <a:srgbClr val="FFFFFF"/>
                    </a:solidFill>
                  </a:tcPr>
                </a:tc>
                <a:extLst>
                  <a:ext uri="{0D108BD9-81ED-4DB2-BD59-A6C34878D82A}">
                    <a16:rowId xmlns:a16="http://schemas.microsoft.com/office/drawing/2014/main" val="10003"/>
                  </a:ext>
                </a:extLst>
              </a:tr>
              <a:tr h="483054">
                <a:tc>
                  <a:txBody>
                    <a:bodyPr/>
                    <a:lstStyle/>
                    <a:p>
                      <a:pPr algn="l"/>
                      <a:r>
                        <a:rPr sz="1725" b="0" dirty="0">
                          <a:solidFill>
                            <a:srgbClr val="0F172A"/>
                          </a:solidFill>
                          <a:latin typeface="Liberation Sans"/>
                          <a:ea typeface="Liberation Sans"/>
                          <a:cs typeface="Liberation Sans"/>
                        </a:rPr>
                        <a:t>Three</a:t>
                      </a:r>
                      <a:r>
                        <a:rPr lang="en-AU" sz="1725" b="0" dirty="0">
                          <a:solidFill>
                            <a:srgbClr val="0F172A"/>
                          </a:solidFill>
                          <a:latin typeface="Liberation Sans"/>
                          <a:ea typeface="Liberation Sans"/>
                          <a:cs typeface="Liberation Sans"/>
                        </a:rPr>
                        <a:t>-</a:t>
                      </a:r>
                      <a:r>
                        <a:rPr sz="1725" b="0" dirty="0">
                          <a:solidFill>
                            <a:srgbClr val="0F172A"/>
                          </a:solidFill>
                          <a:latin typeface="Liberation Sans"/>
                          <a:ea typeface="Liberation Sans"/>
                          <a:cs typeface="Liberation Sans"/>
                        </a:rPr>
                        <a:t>year net cash benefit</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a:t>
                      </a:r>
                    </a:p>
                  </a:txBody>
                  <a:tcPr anchor="ctr">
                    <a:solidFill>
                      <a:srgbClr val="F4F6FA"/>
                    </a:solidFill>
                  </a:tcPr>
                </a:tc>
                <a:extLst>
                  <a:ext uri="{0D108BD9-81ED-4DB2-BD59-A6C34878D82A}">
                    <a16:rowId xmlns:a16="http://schemas.microsoft.com/office/drawing/2014/main" val="10004"/>
                  </a:ext>
                </a:extLst>
              </a:tr>
              <a:tr h="483054">
                <a:tc>
                  <a:txBody>
                    <a:bodyPr/>
                    <a:lstStyle/>
                    <a:p>
                      <a:pPr algn="l"/>
                      <a:r>
                        <a:rPr sz="1725" b="0" dirty="0">
                          <a:solidFill>
                            <a:srgbClr val="0F172A"/>
                          </a:solidFill>
                          <a:latin typeface="Liberation Sans"/>
                          <a:ea typeface="Liberation Sans"/>
                          <a:cs typeface="Liberation Sans"/>
                        </a:rPr>
                        <a:t>Three</a:t>
                      </a:r>
                      <a:r>
                        <a:rPr lang="en-AU" sz="1725" b="0" dirty="0">
                          <a:solidFill>
                            <a:srgbClr val="0F172A"/>
                          </a:solidFill>
                          <a:latin typeface="Liberation Sans"/>
                          <a:ea typeface="Liberation Sans"/>
                          <a:cs typeface="Liberation Sans"/>
                        </a:rPr>
                        <a:t>-</a:t>
                      </a:r>
                      <a:r>
                        <a:rPr sz="1725" b="0" dirty="0">
                          <a:solidFill>
                            <a:srgbClr val="0F172A"/>
                          </a:solidFill>
                          <a:latin typeface="Liberation Sans"/>
                          <a:ea typeface="Liberation Sans"/>
                          <a:cs typeface="Liberation Sans"/>
                        </a:rPr>
                        <a:t>year cash ROI</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a:t>
                      </a:r>
                    </a:p>
                  </a:txBody>
                  <a:tcPr anchor="ctr">
                    <a:solidFill>
                      <a:srgbClr val="FFFFFF"/>
                    </a:solidFill>
                  </a:tcPr>
                </a:tc>
                <a:extLst>
                  <a:ext uri="{0D108BD9-81ED-4DB2-BD59-A6C34878D82A}">
                    <a16:rowId xmlns:a16="http://schemas.microsoft.com/office/drawing/2014/main" val="10005"/>
                  </a:ext>
                </a:extLst>
              </a:tr>
              <a:tr h="483054">
                <a:tc>
                  <a:txBody>
                    <a:bodyPr/>
                    <a:lstStyle/>
                    <a:p>
                      <a:pPr algn="l"/>
                      <a:r>
                        <a:rPr sz="1725" b="0">
                          <a:solidFill>
                            <a:srgbClr val="0F172A"/>
                          </a:solidFill>
                          <a:latin typeface="Liberation Sans"/>
                          <a:ea typeface="Liberation Sans"/>
                          <a:cs typeface="Liberation Sans"/>
                        </a:rPr>
                        <a:t>Payback month</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[Month or none]</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[Month or none]</a:t>
                      </a:r>
                    </a:p>
                  </a:txBody>
                  <a:tcPr anchor="ctr">
                    <a:solidFill>
                      <a:srgbClr val="F4F6FA"/>
                    </a:solidFill>
                  </a:tcPr>
                </a:tc>
                <a:tc>
                  <a:txBody>
                    <a:bodyPr/>
                    <a:lstStyle/>
                    <a:p>
                      <a:pPr algn="l"/>
                      <a:r>
                        <a:rPr sz="1725" b="0" dirty="0">
                          <a:solidFill>
                            <a:srgbClr val="0011FF"/>
                          </a:solidFill>
                          <a:latin typeface="Liberation Sans"/>
                          <a:ea typeface="Liberation Sans"/>
                          <a:cs typeface="Liberation Sans"/>
                        </a:rPr>
                        <a:t>[Month or none]</a:t>
                      </a:r>
                    </a:p>
                  </a:txBody>
                  <a:tcPr anchor="ctr">
                    <a:solidFill>
                      <a:srgbClr val="F4F6FA"/>
                    </a:solidFill>
                  </a:tcPr>
                </a:tc>
                <a:extLst>
                  <a:ext uri="{0D108BD9-81ED-4DB2-BD59-A6C34878D82A}">
                    <a16:rowId xmlns:a16="http://schemas.microsoft.com/office/drawing/2014/main" val="10006"/>
                  </a:ext>
                </a:extLst>
              </a:tr>
            </a:tbl>
          </a:graphicData>
        </a:graphic>
      </p:graphicFrame>
      <p:sp>
        <p:nvSpPr>
          <p:cNvPr id="6" name="text-uba4b6-xuv4y">
            <a:extLst>
              <a:ext uri="{FF2B5EF4-FFF2-40B4-BE49-F238E27FC236}">
                <a16:creationId xmlns:a16="http://schemas.microsoft.com/office/drawing/2014/main" id="{D2D779C3-1B18-4BB7-AD15-BD3419C6451E}"/>
              </a:ext>
            </a:extLst>
          </p:cNvPr>
          <p:cNvSpPr>
            <a:spLocks noGrp="1"/>
          </p:cNvSpPr>
          <p:nvPr/>
        </p:nvSpPr>
        <p:spPr>
          <a:xfrm>
            <a:off x="609600" y="5553075"/>
            <a:ext cx="10972800" cy="485775"/>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Minimum result we need, and what we will do if we miss it: [enter]</a:t>
            </a:r>
          </a:p>
        </p:txBody>
      </p:sp>
    </p:spTree>
    <p:extLst>
      <p:ext uri="{BB962C8B-B14F-4D97-AF65-F5344CB8AC3E}">
        <p14:creationId xmlns:p14="http://schemas.microsoft.com/office/powerpoint/2010/main" val="956216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title">
            <a:extLst>
              <a:ext uri="{FF2B5EF4-FFF2-40B4-BE49-F238E27FC236}">
                <a16:creationId xmlns:a16="http://schemas.microsoft.com/office/drawing/2014/main" id="{3870A10F-72F1-4A15-90DF-91B03E26768B}"/>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Rollout responsibilities</a:t>
            </a:r>
          </a:p>
        </p:txBody>
      </p:sp>
      <p:sp>
        <p:nvSpPr>
          <p:cNvPr id="2" name="text-ksvefl-2k30p">
            <a:extLst>
              <a:ext uri="{FF2B5EF4-FFF2-40B4-BE49-F238E27FC236}">
                <a16:creationId xmlns:a16="http://schemas.microsoft.com/office/drawing/2014/main" id="{1F9FE17A-C8F6-4F6D-B551-73271F151722}"/>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Assign owners for the rollout and for cancelling redundant subscriptions.</a:t>
            </a:r>
          </a:p>
        </p:txBody>
      </p:sp>
      <p:sp>
        <p:nvSpPr>
          <p:cNvPr id="3" name="text-ksvefl-xshxi">
            <a:extLst>
              <a:ext uri="{FF2B5EF4-FFF2-40B4-BE49-F238E27FC236}">
                <a16:creationId xmlns:a16="http://schemas.microsoft.com/office/drawing/2014/main" id="{867A6F04-9E4B-456E-BC9F-F39E4A9399F9}"/>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ksvefl-08da0">
            <a:extLst>
              <a:ext uri="{FF2B5EF4-FFF2-40B4-BE49-F238E27FC236}">
                <a16:creationId xmlns:a16="http://schemas.microsoft.com/office/drawing/2014/main" id="{ACF86A5A-89A7-4107-83BE-3CE6E2627B85}"/>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16</a:t>
            </a:r>
          </a:p>
        </p:txBody>
      </p:sp>
      <p:graphicFrame>
        <p:nvGraphicFramePr>
          <p:cNvPr id="12" name="Table 11"/>
          <p:cNvGraphicFramePr/>
          <p:nvPr/>
        </p:nvGraphicFramePr>
        <p:xfrm>
          <a:off x="609600" y="1809750"/>
          <a:ext cx="10972800" cy="3143250"/>
        </p:xfrm>
        <a:graphic>
          <a:graphicData uri="http://schemas.openxmlformats.org/drawingml/2006/table">
            <a:tbl>
              <a:tblPr firstRow="1"/>
              <a:tblGrid>
                <a:gridCol w="2762250">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gridCol w="2952750">
                  <a:extLst>
                    <a:ext uri="{9D8B030D-6E8A-4147-A177-3AD203B41FA5}">
                      <a16:colId xmlns:a16="http://schemas.microsoft.com/office/drawing/2014/main" val="20002"/>
                    </a:ext>
                  </a:extLst>
                </a:gridCol>
              </a:tblGrid>
              <a:tr h="628650">
                <a:tc>
                  <a:txBody>
                    <a:bodyPr/>
                    <a:lstStyle/>
                    <a:p>
                      <a:pPr algn="l"/>
                      <a:r>
                        <a:rPr sz="1650" b="1">
                          <a:solidFill>
                            <a:srgbClr val="FFFFFF"/>
                          </a:solidFill>
                          <a:latin typeface="Liberation Sans"/>
                          <a:ea typeface="Liberation Sans"/>
                          <a:cs typeface="Liberation Sans"/>
                        </a:rPr>
                        <a:t>Stage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What must be complete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Owner and date</a:t>
                      </a:r>
                    </a:p>
                  </a:txBody>
                  <a:tcPr anchor="ctr">
                    <a:solidFill>
                      <a:srgbClr val="001A3A"/>
                    </a:solidFill>
                  </a:tcPr>
                </a:tc>
                <a:extLst>
                  <a:ext uri="{0D108BD9-81ED-4DB2-BD59-A6C34878D82A}">
                    <a16:rowId xmlns:a16="http://schemas.microsoft.com/office/drawing/2014/main" val="10000"/>
                  </a:ext>
                </a:extLst>
              </a:tr>
              <a:tr h="628650">
                <a:tc>
                  <a:txBody>
                    <a:bodyPr/>
                    <a:lstStyle/>
                    <a:p>
                      <a:pPr algn="l"/>
                      <a:r>
                        <a:rPr sz="1725" b="0">
                          <a:solidFill>
                            <a:srgbClr val="0F172A"/>
                          </a:solidFill>
                          <a:latin typeface="Liberation Sans"/>
                          <a:ea typeface="Liberation Sans"/>
                          <a:cs typeface="Liberation Sans"/>
                        </a:rPr>
                        <a:t>Confirm scope</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Requirements, quote and baseline costs agreed</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[Owner and date]</a:t>
                      </a:r>
                    </a:p>
                  </a:txBody>
                  <a:tcPr anchor="ctr">
                    <a:solidFill>
                      <a:srgbClr val="FFFFFF"/>
                    </a:solidFill>
                  </a:tcPr>
                </a:tc>
                <a:extLst>
                  <a:ext uri="{0D108BD9-81ED-4DB2-BD59-A6C34878D82A}">
                    <a16:rowId xmlns:a16="http://schemas.microsoft.com/office/drawing/2014/main" val="10001"/>
                  </a:ext>
                </a:extLst>
              </a:tr>
              <a:tr h="628650">
                <a:tc>
                  <a:txBody>
                    <a:bodyPr/>
                    <a:lstStyle/>
                    <a:p>
                      <a:pPr algn="l"/>
                      <a:r>
                        <a:rPr sz="1725" b="0">
                          <a:solidFill>
                            <a:srgbClr val="0F172A"/>
                          </a:solidFill>
                          <a:latin typeface="Liberation Sans"/>
                          <a:ea typeface="Liberation Sans"/>
                          <a:cs typeface="Liberation Sans"/>
                        </a:rPr>
                        <a:t>Demonstrate and pilot</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Priority workflows pass acceptance checks</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[Owner and date]</a:t>
                      </a:r>
                    </a:p>
                  </a:txBody>
                  <a:tcPr anchor="ctr">
                    <a:solidFill>
                      <a:srgbClr val="F4F6FA"/>
                    </a:solidFill>
                  </a:tcPr>
                </a:tc>
                <a:extLst>
                  <a:ext uri="{0D108BD9-81ED-4DB2-BD59-A6C34878D82A}">
                    <a16:rowId xmlns:a16="http://schemas.microsoft.com/office/drawing/2014/main" val="10002"/>
                  </a:ext>
                </a:extLst>
              </a:tr>
              <a:tr h="628650">
                <a:tc>
                  <a:txBody>
                    <a:bodyPr/>
                    <a:lstStyle/>
                    <a:p>
                      <a:pPr algn="l"/>
                      <a:r>
                        <a:rPr sz="1725" b="0">
                          <a:solidFill>
                            <a:srgbClr val="0F172A"/>
                          </a:solidFill>
                          <a:latin typeface="Liberation Sans"/>
                          <a:ea typeface="Liberation Sans"/>
                          <a:cs typeface="Liberation Sans"/>
                        </a:rPr>
                        <a:t>Roll out agreed modules</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People trained and approved data available</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[Owner and date]</a:t>
                      </a:r>
                    </a:p>
                  </a:txBody>
                  <a:tcPr anchor="ctr">
                    <a:solidFill>
                      <a:srgbClr val="FFFFFF"/>
                    </a:solidFill>
                  </a:tcPr>
                </a:tc>
                <a:extLst>
                  <a:ext uri="{0D108BD9-81ED-4DB2-BD59-A6C34878D82A}">
                    <a16:rowId xmlns:a16="http://schemas.microsoft.com/office/drawing/2014/main" val="10003"/>
                  </a:ext>
                </a:extLst>
              </a:tr>
              <a:tr h="628650">
                <a:tc>
                  <a:txBody>
                    <a:bodyPr/>
                    <a:lstStyle/>
                    <a:p>
                      <a:pPr algn="l"/>
                      <a:r>
                        <a:rPr sz="1725" b="0">
                          <a:solidFill>
                            <a:srgbClr val="0F172A"/>
                          </a:solidFill>
                          <a:latin typeface="Liberation Sans"/>
                          <a:ea typeface="Liberation Sans"/>
                          <a:cs typeface="Liberation Sans"/>
                        </a:rPr>
                        <a:t>Close and review</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Legacy costs cease and outcomes measured</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[Owner and date]</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ksvefl-sampl">
            <a:extLst>
              <a:ext uri="{FF2B5EF4-FFF2-40B4-BE49-F238E27FC236}">
                <a16:creationId xmlns:a16="http://schemas.microsoft.com/office/drawing/2014/main" id="{D5A161CB-2EB4-4CA6-A234-5CD6DDEDC260}"/>
              </a:ext>
            </a:extLst>
          </p:cNvPr>
          <p:cNvSpPr>
            <a:spLocks noGrp="1"/>
          </p:cNvSpPr>
          <p:nvPr/>
        </p:nvSpPr>
        <p:spPr>
          <a:xfrm>
            <a:off x="609600" y="5457825"/>
            <a:ext cx="10972800" cy="57150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Executive sponsor: [name]     Benefit owner: [name]     Finance reviewer: [name]</a:t>
            </a:r>
          </a:p>
        </p:txBody>
      </p:sp>
    </p:spTree>
    <p:extLst>
      <p:ext uri="{BB962C8B-B14F-4D97-AF65-F5344CB8AC3E}">
        <p14:creationId xmlns:p14="http://schemas.microsoft.com/office/powerpoint/2010/main" val="1049718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title">
            <a:extLst>
              <a:ext uri="{FF2B5EF4-FFF2-40B4-BE49-F238E27FC236}">
                <a16:creationId xmlns:a16="http://schemas.microsoft.com/office/drawing/2014/main" id="{410AAFA5-221F-4567-A608-7A9AC88AF840}"/>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Conditions before purchase</a:t>
            </a:r>
          </a:p>
        </p:txBody>
      </p:sp>
      <p:sp>
        <p:nvSpPr>
          <p:cNvPr id="2" name="text-igb0md-hwnji">
            <a:extLst>
              <a:ext uri="{FF2B5EF4-FFF2-40B4-BE49-F238E27FC236}">
                <a16:creationId xmlns:a16="http://schemas.microsoft.com/office/drawing/2014/main" id="{F25C50D2-8BC1-48DF-B04D-5DB6EBBA1629}"/>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Complete these checks before committing to a purchase.</a:t>
            </a:r>
          </a:p>
        </p:txBody>
      </p:sp>
      <p:sp>
        <p:nvSpPr>
          <p:cNvPr id="3" name="text-igb0md-f8a0m">
            <a:extLst>
              <a:ext uri="{FF2B5EF4-FFF2-40B4-BE49-F238E27FC236}">
                <a16:creationId xmlns:a16="http://schemas.microsoft.com/office/drawing/2014/main" id="{B7B147EC-AF2B-477F-9F0B-DD3D3311DB0B}"/>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igb0md-w6oiv">
            <a:extLst>
              <a:ext uri="{FF2B5EF4-FFF2-40B4-BE49-F238E27FC236}">
                <a16:creationId xmlns:a16="http://schemas.microsoft.com/office/drawing/2014/main" id="{12A0AB93-79CF-405C-8035-766309AD5E72}"/>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17</a:t>
            </a:r>
          </a:p>
        </p:txBody>
      </p:sp>
      <p:graphicFrame>
        <p:nvGraphicFramePr>
          <p:cNvPr id="11" name="Table 10"/>
          <p:cNvGraphicFramePr/>
          <p:nvPr/>
        </p:nvGraphicFramePr>
        <p:xfrm>
          <a:off x="609600" y="1809750"/>
          <a:ext cx="10972800" cy="3381378"/>
        </p:xfrm>
        <a:graphic>
          <a:graphicData uri="http://schemas.openxmlformats.org/drawingml/2006/table">
            <a:tbl>
              <a:tblPr firstRow="1"/>
              <a:tblGrid>
                <a:gridCol w="2667000">
                  <a:extLst>
                    <a:ext uri="{9D8B030D-6E8A-4147-A177-3AD203B41FA5}">
                      <a16:colId xmlns:a16="http://schemas.microsoft.com/office/drawing/2014/main" val="20000"/>
                    </a:ext>
                  </a:extLst>
                </a:gridCol>
                <a:gridCol w="5619750">
                  <a:extLst>
                    <a:ext uri="{9D8B030D-6E8A-4147-A177-3AD203B41FA5}">
                      <a16:colId xmlns:a16="http://schemas.microsoft.com/office/drawing/2014/main" val="20001"/>
                    </a:ext>
                  </a:extLst>
                </a:gridCol>
                <a:gridCol w="2686050">
                  <a:extLst>
                    <a:ext uri="{9D8B030D-6E8A-4147-A177-3AD203B41FA5}">
                      <a16:colId xmlns:a16="http://schemas.microsoft.com/office/drawing/2014/main" val="20002"/>
                    </a:ext>
                  </a:extLst>
                </a:gridCol>
              </a:tblGrid>
              <a:tr h="563563">
                <a:tc>
                  <a:txBody>
                    <a:bodyPr/>
                    <a:lstStyle/>
                    <a:p>
                      <a:pPr algn="l"/>
                      <a:r>
                        <a:rPr sz="1650" b="1">
                          <a:solidFill>
                            <a:srgbClr val="FFFFFF"/>
                          </a:solidFill>
                          <a:latin typeface="Liberation Sans"/>
                          <a:ea typeface="Liberation Sans"/>
                          <a:cs typeface="Liberation Sans"/>
                        </a:rPr>
                        <a:t>Condition</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Evidence required</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Responsible person</a:t>
                      </a:r>
                    </a:p>
                  </a:txBody>
                  <a:tcPr anchor="ctr">
                    <a:solidFill>
                      <a:srgbClr val="001A3A"/>
                    </a:solidFill>
                  </a:tcPr>
                </a:tc>
                <a:extLst>
                  <a:ext uri="{0D108BD9-81ED-4DB2-BD59-A6C34878D82A}">
                    <a16:rowId xmlns:a16="http://schemas.microsoft.com/office/drawing/2014/main" val="10000"/>
                  </a:ext>
                </a:extLst>
              </a:tr>
              <a:tr h="563563">
                <a:tc>
                  <a:txBody>
                    <a:bodyPr/>
                    <a:lstStyle/>
                    <a:p>
                      <a:pPr algn="l"/>
                      <a:r>
                        <a:rPr sz="1725" b="0">
                          <a:solidFill>
                            <a:srgbClr val="0F172A"/>
                          </a:solidFill>
                          <a:latin typeface="Liberation Sans"/>
                          <a:ea typeface="Liberation Sans"/>
                          <a:cs typeface="Liberation Sans"/>
                        </a:rPr>
                        <a:t>Operational fit</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Priority scenarios and permissions demonstrated</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[Name]</a:t>
                      </a:r>
                    </a:p>
                  </a:txBody>
                  <a:tcPr anchor="ctr">
                    <a:solidFill>
                      <a:srgbClr val="FFFFFF"/>
                    </a:solidFill>
                  </a:tcPr>
                </a:tc>
                <a:extLst>
                  <a:ext uri="{0D108BD9-81ED-4DB2-BD59-A6C34878D82A}">
                    <a16:rowId xmlns:a16="http://schemas.microsoft.com/office/drawing/2014/main" val="10001"/>
                  </a:ext>
                </a:extLst>
              </a:tr>
              <a:tr h="563563">
                <a:tc>
                  <a:txBody>
                    <a:bodyPr/>
                    <a:lstStyle/>
                    <a:p>
                      <a:pPr algn="l"/>
                      <a:r>
                        <a:rPr sz="1725" b="0">
                          <a:solidFill>
                            <a:srgbClr val="0F172A"/>
                          </a:solidFill>
                          <a:latin typeface="Liberation Sans"/>
                          <a:ea typeface="Liberation Sans"/>
                          <a:cs typeface="Liberation Sans"/>
                        </a:rPr>
                        <a:t>Data and security</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Hosting, access, privacy and recovery reviewed</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[Name]</a:t>
                      </a:r>
                    </a:p>
                  </a:txBody>
                  <a:tcPr anchor="ctr">
                    <a:solidFill>
                      <a:srgbClr val="F4F6FA"/>
                    </a:solidFill>
                  </a:tcPr>
                </a:tc>
                <a:extLst>
                  <a:ext uri="{0D108BD9-81ED-4DB2-BD59-A6C34878D82A}">
                    <a16:rowId xmlns:a16="http://schemas.microsoft.com/office/drawing/2014/main" val="10002"/>
                  </a:ext>
                </a:extLst>
              </a:tr>
              <a:tr h="563563">
                <a:tc>
                  <a:txBody>
                    <a:bodyPr/>
                    <a:lstStyle/>
                    <a:p>
                      <a:pPr algn="l"/>
                      <a:r>
                        <a:rPr sz="1725" b="0">
                          <a:solidFill>
                            <a:srgbClr val="0F172A"/>
                          </a:solidFill>
                          <a:latin typeface="Liberation Sans"/>
                          <a:ea typeface="Liberation Sans"/>
                          <a:cs typeface="Liberation Sans"/>
                        </a:rPr>
                        <a:t>Commercial value</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Comparable quotes and Finance-approved model</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[Name]</a:t>
                      </a:r>
                    </a:p>
                  </a:txBody>
                  <a:tcPr anchor="ctr">
                    <a:solidFill>
                      <a:srgbClr val="FFFFFF"/>
                    </a:solidFill>
                  </a:tcPr>
                </a:tc>
                <a:extLst>
                  <a:ext uri="{0D108BD9-81ED-4DB2-BD59-A6C34878D82A}">
                    <a16:rowId xmlns:a16="http://schemas.microsoft.com/office/drawing/2014/main" val="10003"/>
                  </a:ext>
                </a:extLst>
              </a:tr>
              <a:tr h="563563">
                <a:tc>
                  <a:txBody>
                    <a:bodyPr/>
                    <a:lstStyle/>
                    <a:p>
                      <a:pPr algn="l"/>
                      <a:r>
                        <a:rPr sz="1725" b="0">
                          <a:solidFill>
                            <a:srgbClr val="0F172A"/>
                          </a:solidFill>
                          <a:latin typeface="Liberation Sans"/>
                          <a:ea typeface="Liberation Sans"/>
                          <a:cs typeface="Liberation Sans"/>
                        </a:rPr>
                        <a:t>Service and exit</a:t>
                      </a:r>
                    </a:p>
                  </a:txBody>
                  <a:tcPr anchor="ctr">
                    <a:solidFill>
                      <a:srgbClr val="F4F6FA"/>
                    </a:solidFill>
                  </a:tcPr>
                </a:tc>
                <a:tc>
                  <a:txBody>
                    <a:bodyPr/>
                    <a:lstStyle/>
                    <a:p>
                      <a:pPr algn="l"/>
                      <a:r>
                        <a:rPr sz="1725" b="0">
                          <a:solidFill>
                            <a:srgbClr val="0F172A"/>
                          </a:solidFill>
                          <a:latin typeface="Liberation Sans"/>
                          <a:ea typeface="Liberation Sans"/>
                          <a:cs typeface="Liberation Sans"/>
                        </a:rPr>
                        <a:t>Support, availability and export terms agreed</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[Name]</a:t>
                      </a:r>
                    </a:p>
                  </a:txBody>
                  <a:tcPr anchor="ctr">
                    <a:solidFill>
                      <a:srgbClr val="F4F6FA"/>
                    </a:solidFill>
                  </a:tcPr>
                </a:tc>
                <a:extLst>
                  <a:ext uri="{0D108BD9-81ED-4DB2-BD59-A6C34878D82A}">
                    <a16:rowId xmlns:a16="http://schemas.microsoft.com/office/drawing/2014/main" val="10004"/>
                  </a:ext>
                </a:extLst>
              </a:tr>
              <a:tr h="563563">
                <a:tc>
                  <a:txBody>
                    <a:bodyPr/>
                    <a:lstStyle/>
                    <a:p>
                      <a:pPr algn="l"/>
                      <a:r>
                        <a:rPr sz="1725" b="0">
                          <a:solidFill>
                            <a:srgbClr val="0F172A"/>
                          </a:solidFill>
                          <a:latin typeface="Liberation Sans"/>
                          <a:ea typeface="Liberation Sans"/>
                          <a:cs typeface="Liberation Sans"/>
                        </a:rPr>
                        <a:t>Delivery readiness</a:t>
                      </a:r>
                    </a:p>
                  </a:txBody>
                  <a:tcPr anchor="ctr">
                    <a:solidFill>
                      <a:srgbClr val="FFFFFF"/>
                    </a:solidFill>
                  </a:tcPr>
                </a:tc>
                <a:tc>
                  <a:txBody>
                    <a:bodyPr/>
                    <a:lstStyle/>
                    <a:p>
                      <a:pPr algn="l"/>
                      <a:r>
                        <a:rPr sz="1725" b="0">
                          <a:solidFill>
                            <a:srgbClr val="0F172A"/>
                          </a:solidFill>
                          <a:latin typeface="Liberation Sans"/>
                          <a:ea typeface="Liberation Sans"/>
                          <a:cs typeface="Liberation Sans"/>
                        </a:rPr>
                        <a:t>Migration, ownership and training plan accepted</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[Name]</a:t>
                      </a:r>
                    </a:p>
                  </a:txBody>
                  <a:tcPr anchor="ctr">
                    <a:solidFill>
                      <a:srgbClr val="FFFFFF"/>
                    </a:solidFill>
                  </a:tcPr>
                </a:tc>
                <a:extLst>
                  <a:ext uri="{0D108BD9-81ED-4DB2-BD59-A6C34878D82A}">
                    <a16:rowId xmlns:a16="http://schemas.microsoft.com/office/drawing/2014/main" val="10005"/>
                  </a:ext>
                </a:extLst>
              </a:tr>
            </a:tbl>
          </a:graphicData>
        </a:graphic>
      </p:graphicFrame>
      <p:sp>
        <p:nvSpPr>
          <p:cNvPr id="6" name="text-igb0md-2r9qf">
            <a:extLst>
              <a:ext uri="{FF2B5EF4-FFF2-40B4-BE49-F238E27FC236}">
                <a16:creationId xmlns:a16="http://schemas.microsoft.com/office/drawing/2014/main" id="{FDDDB2E7-337C-4BBF-8E90-EA8D57FCE2DA}"/>
              </a:ext>
            </a:extLst>
          </p:cNvPr>
          <p:cNvSpPr>
            <a:spLocks noGrp="1"/>
          </p:cNvSpPr>
          <p:nvPr/>
        </p:nvSpPr>
        <p:spPr>
          <a:xfrm>
            <a:off x="609600" y="5619750"/>
            <a:ext cx="10972800" cy="457200"/>
          </a:xfrm>
          <a:prstGeom prst="rect">
            <a:avLst/>
          </a:prstGeom>
          <a:noFill/>
          <a:ln w="0">
            <a:noFill/>
          </a:ln>
        </p:spPr>
        <p:txBody>
          <a:bodyPr lIns="0" tIns="0" rIns="0" bIns="0" anchor="t">
            <a:noAutofit/>
          </a:bodyPr>
          <a:lstStyle/>
          <a:p>
            <a:pPr>
              <a:defRPr sz="1725" b="0" i="1">
                <a:solidFill>
                  <a:srgbClr val="0011FF"/>
                </a:solidFill>
                <a:latin typeface="Liberation Sans"/>
                <a:ea typeface="Liberation Sans"/>
                <a:cs typeface="Liberation Sans"/>
              </a:defRPr>
            </a:pPr>
            <a:r>
              <a:rPr sz="1725" b="0" i="1">
                <a:solidFill>
                  <a:srgbClr val="0011FF"/>
                </a:solidFill>
                <a:latin typeface="Liberation Sans"/>
                <a:ea typeface="Liberation Sans"/>
                <a:cs typeface="Liberation Sans"/>
              </a:rPr>
              <a:t>Unresolved items and their decision impact: [enter]</a:t>
            </a:r>
          </a:p>
        </p:txBody>
      </p:sp>
    </p:spTree>
    <p:extLst>
      <p:ext uri="{BB962C8B-B14F-4D97-AF65-F5344CB8AC3E}">
        <p14:creationId xmlns:p14="http://schemas.microsoft.com/office/powerpoint/2010/main" val="2100903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1A3A"/>
        </a:solidFill>
        <a:effectLst/>
      </p:bgPr>
    </p:bg>
    <p:spTree>
      <p:nvGrpSpPr>
        <p:cNvPr id="1" name=""/>
        <p:cNvGrpSpPr/>
        <p:nvPr/>
      </p:nvGrpSpPr>
      <p:grpSpPr>
        <a:xfrm>
          <a:off x="0" y="0"/>
          <a:ext cx="0" cy="0"/>
          <a:chOff x="0" y="0"/>
          <a:chExt cx="0" cy="0"/>
        </a:xfrm>
      </p:grpSpPr>
      <p:sp>
        <p:nvSpPr>
          <p:cNvPr id="12" name="slide-title">
            <a:extLst>
              <a:ext uri="{FF2B5EF4-FFF2-40B4-BE49-F238E27FC236}">
                <a16:creationId xmlns:a16="http://schemas.microsoft.com/office/drawing/2014/main" id="{484D71D4-0329-46A6-9192-EBE8626FAA4C}"/>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FFFFFF"/>
                </a:solidFill>
                <a:latin typeface="Liberation Sans"/>
                <a:ea typeface="Liberation Sans"/>
                <a:cs typeface="Liberation Sans"/>
              </a:defRPr>
            </a:pPr>
            <a:r>
              <a:rPr sz="3300" b="1">
                <a:solidFill>
                  <a:srgbClr val="FFFFFF"/>
                </a:solidFill>
                <a:latin typeface="Liberation Sans"/>
                <a:ea typeface="Liberation Sans"/>
                <a:cs typeface="Liberation Sans"/>
              </a:rPr>
              <a:t>Recommended approval</a:t>
            </a:r>
          </a:p>
        </p:txBody>
      </p:sp>
      <p:sp>
        <p:nvSpPr>
          <p:cNvPr id="2" name="text-rg9rre-2pbec">
            <a:extLst>
              <a:ext uri="{FF2B5EF4-FFF2-40B4-BE49-F238E27FC236}">
                <a16:creationId xmlns:a16="http://schemas.microsoft.com/office/drawing/2014/main" id="{DC39BE4F-FC63-4AB6-8CEC-77C818E4A020}"/>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C9D6E8"/>
                </a:solidFill>
                <a:latin typeface="Liberation Sans"/>
                <a:ea typeface="Liberation Sans"/>
                <a:cs typeface="Liberation Sans"/>
              </a:defRPr>
            </a:pPr>
            <a:r>
              <a:rPr sz="1875" b="0">
                <a:solidFill>
                  <a:srgbClr val="C9D6E8"/>
                </a:solidFill>
                <a:latin typeface="Liberation Sans"/>
                <a:ea typeface="Liberation Sans"/>
                <a:cs typeface="Liberation Sans"/>
              </a:rPr>
              <a:t>Approve further evaluation and set a purchase budget subject to the agreed checks.</a:t>
            </a:r>
          </a:p>
        </p:txBody>
      </p:sp>
      <p:sp>
        <p:nvSpPr>
          <p:cNvPr id="3" name="text-rg9rre-vpyep">
            <a:extLst>
              <a:ext uri="{FF2B5EF4-FFF2-40B4-BE49-F238E27FC236}">
                <a16:creationId xmlns:a16="http://schemas.microsoft.com/office/drawing/2014/main" id="{C1D59AC9-4D30-4AC3-A17A-57723508A663}"/>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C9D6E8"/>
                </a:solidFill>
                <a:latin typeface="Liberation Sans"/>
                <a:ea typeface="Liberation Sans"/>
                <a:cs typeface="Liberation Sans"/>
              </a:defRPr>
            </a:pPr>
            <a:r>
              <a:rPr lang="en-AU" sz="1200" b="0" dirty="0">
                <a:solidFill>
                  <a:srgbClr val="C9D6E8"/>
                </a:solidFill>
                <a:latin typeface="Liberation Sans"/>
                <a:ea typeface="Liberation Sans"/>
                <a:cs typeface="Liberation Sans"/>
              </a:rPr>
              <a:t>Argent Workbench</a:t>
            </a:r>
            <a:endParaRPr sz="1200" b="0" dirty="0">
              <a:solidFill>
                <a:srgbClr val="C9D6E8"/>
              </a:solidFill>
              <a:latin typeface="Liberation Sans"/>
              <a:ea typeface="Liberation Sans"/>
              <a:cs typeface="Liberation Sans"/>
            </a:endParaRPr>
          </a:p>
        </p:txBody>
      </p:sp>
      <p:sp>
        <p:nvSpPr>
          <p:cNvPr id="4" name="text-rg9rre-y7ie3">
            <a:extLst>
              <a:ext uri="{FF2B5EF4-FFF2-40B4-BE49-F238E27FC236}">
                <a16:creationId xmlns:a16="http://schemas.microsoft.com/office/drawing/2014/main" id="{26AA30BA-B406-4044-AE76-A9330E05E635}"/>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C9D6E8"/>
                </a:solidFill>
                <a:latin typeface="Liberation Sans"/>
                <a:ea typeface="Liberation Sans"/>
                <a:cs typeface="Liberation Sans"/>
              </a:defRPr>
            </a:pPr>
            <a:r>
              <a:rPr sz="1350" b="0">
                <a:solidFill>
                  <a:srgbClr val="C9D6E8"/>
                </a:solidFill>
                <a:latin typeface="Liberation Sans"/>
                <a:ea typeface="Liberation Sans"/>
                <a:cs typeface="Liberation Sans"/>
              </a:rPr>
              <a:t>18</a:t>
            </a:r>
          </a:p>
        </p:txBody>
      </p:sp>
      <p:sp>
        <p:nvSpPr>
          <p:cNvPr id="5" name="text-rg9rre-8n6vp">
            <a:extLst>
              <a:ext uri="{FF2B5EF4-FFF2-40B4-BE49-F238E27FC236}">
                <a16:creationId xmlns:a16="http://schemas.microsoft.com/office/drawing/2014/main" id="{7957DC7F-C0BD-477B-97DE-6CC72A6C78F6}"/>
              </a:ext>
            </a:extLst>
          </p:cNvPr>
          <p:cNvSpPr>
            <a:spLocks noGrp="1"/>
          </p:cNvSpPr>
          <p:nvPr/>
        </p:nvSpPr>
        <p:spPr>
          <a:xfrm>
            <a:off x="609600" y="1943100"/>
            <a:ext cx="10972800" cy="1190625"/>
          </a:xfrm>
          <a:prstGeom prst="rect">
            <a:avLst/>
          </a:prstGeom>
          <a:noFill/>
          <a:ln w="0">
            <a:noFill/>
          </a:ln>
        </p:spPr>
        <p:txBody>
          <a:bodyPr lIns="0" tIns="0" rIns="0" bIns="0" anchor="t">
            <a:noAutofit/>
          </a:bodyPr>
          <a:lstStyle/>
          <a:p>
            <a:pPr>
              <a:defRPr sz="2850" b="1">
                <a:solidFill>
                  <a:srgbClr val="FFFFFF"/>
                </a:solidFill>
                <a:latin typeface="Liberation Sans"/>
                <a:ea typeface="Liberation Sans"/>
                <a:cs typeface="Liberation Sans"/>
              </a:defRPr>
            </a:pPr>
            <a:r>
              <a:rPr sz="2850" b="1">
                <a:solidFill>
                  <a:srgbClr val="FFFFFF"/>
                </a:solidFill>
                <a:latin typeface="Liberation Sans"/>
                <a:ea typeface="Liberation Sans"/>
                <a:cs typeface="Liberation Sans"/>
              </a:rPr>
              <a:t>We recommend Argent because</a:t>
            </a:r>
          </a:p>
          <a:p>
            <a:pPr>
              <a:defRPr sz="2850" b="1">
                <a:solidFill>
                  <a:srgbClr val="FFFFFF"/>
                </a:solidFill>
                <a:latin typeface="Liberation Sans"/>
                <a:ea typeface="Liberation Sans"/>
                <a:cs typeface="Liberation Sans"/>
              </a:defRPr>
            </a:pPr>
            <a:r>
              <a:rPr sz="2850" b="1">
                <a:solidFill>
                  <a:srgbClr val="FFFFFF"/>
                </a:solidFill>
                <a:latin typeface="Liberation Sans"/>
                <a:ea typeface="Liberation Sans"/>
                <a:cs typeface="Liberation Sans"/>
              </a:rPr>
              <a:t>[enter our two strongest business reasons].</a:t>
            </a:r>
          </a:p>
        </p:txBody>
      </p:sp>
      <p:sp>
        <p:nvSpPr>
          <p:cNvPr id="6" name="text-rg9rre-ghmd2">
            <a:extLst>
              <a:ext uri="{FF2B5EF4-FFF2-40B4-BE49-F238E27FC236}">
                <a16:creationId xmlns:a16="http://schemas.microsoft.com/office/drawing/2014/main" id="{A4103EBB-1065-478A-9875-4F7B0C0A2B61}"/>
              </a:ext>
            </a:extLst>
          </p:cNvPr>
          <p:cNvSpPr>
            <a:spLocks noGrp="1"/>
          </p:cNvSpPr>
          <p:nvPr/>
        </p:nvSpPr>
        <p:spPr>
          <a:xfrm>
            <a:off x="609600" y="3476625"/>
            <a:ext cx="5048250" cy="400050"/>
          </a:xfrm>
          <a:prstGeom prst="rect">
            <a:avLst/>
          </a:prstGeom>
          <a:noFill/>
          <a:ln w="0">
            <a:noFill/>
          </a:ln>
        </p:spPr>
        <p:txBody>
          <a:bodyPr lIns="0" tIns="0" rIns="0" bIns="0" anchor="t">
            <a:noAutofit/>
          </a:bodyPr>
          <a:lstStyle/>
          <a:p>
            <a:pPr>
              <a:defRPr sz="2100" b="1">
                <a:solidFill>
                  <a:srgbClr val="FFFFFF"/>
                </a:solidFill>
                <a:latin typeface="Liberation Sans"/>
                <a:ea typeface="Liberation Sans"/>
                <a:cs typeface="Liberation Sans"/>
              </a:defRPr>
            </a:pPr>
            <a:r>
              <a:rPr sz="2100" b="1">
                <a:solidFill>
                  <a:srgbClr val="FFFFFF"/>
                </a:solidFill>
                <a:latin typeface="Liberation Sans"/>
                <a:ea typeface="Liberation Sans"/>
                <a:cs typeface="Liberation Sans"/>
              </a:rPr>
              <a:t>Evaluation authority</a:t>
            </a:r>
          </a:p>
        </p:txBody>
      </p:sp>
      <p:sp>
        <p:nvSpPr>
          <p:cNvPr id="7" name="text-rg9rre-y82ki">
            <a:extLst>
              <a:ext uri="{FF2B5EF4-FFF2-40B4-BE49-F238E27FC236}">
                <a16:creationId xmlns:a16="http://schemas.microsoft.com/office/drawing/2014/main" id="{0FBB78C9-A89F-499E-9478-E647454093B5}"/>
              </a:ext>
            </a:extLst>
          </p:cNvPr>
          <p:cNvSpPr>
            <a:spLocks noGrp="1"/>
          </p:cNvSpPr>
          <p:nvPr/>
        </p:nvSpPr>
        <p:spPr>
          <a:xfrm>
            <a:off x="609600" y="4029075"/>
            <a:ext cx="5048250" cy="847725"/>
          </a:xfrm>
          <a:prstGeom prst="rect">
            <a:avLst/>
          </a:prstGeom>
          <a:noFill/>
          <a:ln w="0">
            <a:noFill/>
          </a:ln>
        </p:spPr>
        <p:txBody>
          <a:bodyPr lIns="0" tIns="0" rIns="0" bIns="0" anchor="t">
            <a:noAutofit/>
          </a:bodyPr>
          <a:lstStyle/>
          <a:p>
            <a:pPr>
              <a:defRPr sz="2100" b="0">
                <a:solidFill>
                  <a:srgbClr val="A9C0FF"/>
                </a:solidFill>
                <a:latin typeface="Liberation Sans"/>
                <a:ea typeface="Liberation Sans"/>
                <a:cs typeface="Liberation Sans"/>
              </a:defRPr>
            </a:pPr>
            <a:r>
              <a:rPr sz="2100" b="0">
                <a:solidFill>
                  <a:srgbClr val="A9C0FF"/>
                </a:solidFill>
                <a:latin typeface="Liberation Sans"/>
                <a:ea typeface="Liberation Sans"/>
                <a:cs typeface="Liberation Sans"/>
              </a:rPr>
              <a:t>A$ [enter] through [date]</a:t>
            </a:r>
          </a:p>
          <a:p>
            <a:pPr>
              <a:defRPr sz="2100" b="0">
                <a:solidFill>
                  <a:srgbClr val="A9C0FF"/>
                </a:solidFill>
                <a:latin typeface="Liberation Sans"/>
                <a:ea typeface="Liberation Sans"/>
                <a:cs typeface="Liberation Sans"/>
              </a:defRPr>
            </a:pPr>
            <a:r>
              <a:rPr sz="2100" b="0">
                <a:solidFill>
                  <a:srgbClr val="A9C0FF"/>
                </a:solidFill>
                <a:latin typeface="Liberation Sans"/>
                <a:ea typeface="Liberation Sans"/>
                <a:cs typeface="Liberation Sans"/>
              </a:rPr>
              <a:t>Owner [name]</a:t>
            </a:r>
          </a:p>
        </p:txBody>
      </p:sp>
      <p:sp>
        <p:nvSpPr>
          <p:cNvPr id="8" name="text-rg9rre-lw9p9">
            <a:extLst>
              <a:ext uri="{FF2B5EF4-FFF2-40B4-BE49-F238E27FC236}">
                <a16:creationId xmlns:a16="http://schemas.microsoft.com/office/drawing/2014/main" id="{0F9A9EAC-01A4-474A-8980-5B2611EDFF27}"/>
              </a:ext>
            </a:extLst>
          </p:cNvPr>
          <p:cNvSpPr>
            <a:spLocks noGrp="1"/>
          </p:cNvSpPr>
          <p:nvPr/>
        </p:nvSpPr>
        <p:spPr>
          <a:xfrm>
            <a:off x="6372225" y="3476625"/>
            <a:ext cx="5210175" cy="400050"/>
          </a:xfrm>
          <a:prstGeom prst="rect">
            <a:avLst/>
          </a:prstGeom>
          <a:noFill/>
          <a:ln w="0">
            <a:noFill/>
          </a:ln>
        </p:spPr>
        <p:txBody>
          <a:bodyPr lIns="0" tIns="0" rIns="0" bIns="0" anchor="t">
            <a:noAutofit/>
          </a:bodyPr>
          <a:lstStyle/>
          <a:p>
            <a:pPr>
              <a:defRPr sz="2100" b="1">
                <a:solidFill>
                  <a:srgbClr val="FFFFFF"/>
                </a:solidFill>
                <a:latin typeface="Liberation Sans"/>
                <a:ea typeface="Liberation Sans"/>
                <a:cs typeface="Liberation Sans"/>
              </a:defRPr>
            </a:pPr>
            <a:r>
              <a:rPr sz="2100" b="1">
                <a:solidFill>
                  <a:srgbClr val="FFFFFF"/>
                </a:solidFill>
                <a:latin typeface="Liberation Sans"/>
                <a:ea typeface="Liberation Sans"/>
                <a:cs typeface="Liberation Sans"/>
              </a:rPr>
              <a:t>Conditional purchase budget</a:t>
            </a:r>
          </a:p>
        </p:txBody>
      </p:sp>
      <p:sp>
        <p:nvSpPr>
          <p:cNvPr id="9" name="text-rg9rre-n6euf">
            <a:extLst>
              <a:ext uri="{FF2B5EF4-FFF2-40B4-BE49-F238E27FC236}">
                <a16:creationId xmlns:a16="http://schemas.microsoft.com/office/drawing/2014/main" id="{29F296F1-93D4-49D9-813C-BEE135A91F03}"/>
              </a:ext>
            </a:extLst>
          </p:cNvPr>
          <p:cNvSpPr>
            <a:spLocks noGrp="1"/>
          </p:cNvSpPr>
          <p:nvPr/>
        </p:nvSpPr>
        <p:spPr>
          <a:xfrm>
            <a:off x="6372225" y="4029075"/>
            <a:ext cx="5210175" cy="847725"/>
          </a:xfrm>
          <a:prstGeom prst="rect">
            <a:avLst/>
          </a:prstGeom>
          <a:noFill/>
          <a:ln w="0">
            <a:noFill/>
          </a:ln>
        </p:spPr>
        <p:txBody>
          <a:bodyPr lIns="0" tIns="0" rIns="0" bIns="0" anchor="t">
            <a:noAutofit/>
          </a:bodyPr>
          <a:lstStyle/>
          <a:p>
            <a:pPr>
              <a:defRPr sz="2100" b="0">
                <a:solidFill>
                  <a:srgbClr val="A9C0FF"/>
                </a:solidFill>
                <a:latin typeface="Liberation Sans"/>
                <a:ea typeface="Liberation Sans"/>
                <a:cs typeface="Liberation Sans"/>
              </a:defRPr>
            </a:pPr>
            <a:r>
              <a:rPr sz="2100" b="0">
                <a:solidFill>
                  <a:srgbClr val="A9C0FF"/>
                </a:solidFill>
                <a:latin typeface="Liberation Sans"/>
                <a:ea typeface="Liberation Sans"/>
                <a:cs typeface="Liberation Sans"/>
              </a:rPr>
              <a:t>A$ [enter] for [term and scope]</a:t>
            </a:r>
          </a:p>
          <a:p>
            <a:pPr>
              <a:defRPr sz="2100" b="0">
                <a:solidFill>
                  <a:srgbClr val="A9C0FF"/>
                </a:solidFill>
                <a:latin typeface="Liberation Sans"/>
                <a:ea typeface="Liberation Sans"/>
                <a:cs typeface="Liberation Sans"/>
              </a:defRPr>
            </a:pPr>
            <a:r>
              <a:rPr sz="2100" b="0">
                <a:solidFill>
                  <a:srgbClr val="A9C0FF"/>
                </a:solidFill>
                <a:latin typeface="Liberation Sans"/>
                <a:ea typeface="Liberation Sans"/>
                <a:cs typeface="Liberation Sans"/>
              </a:rPr>
              <a:t>Release authority [name]</a:t>
            </a:r>
          </a:p>
        </p:txBody>
      </p:sp>
      <p:sp>
        <p:nvSpPr>
          <p:cNvPr id="10" name="text-rg9rre-f2yf4">
            <a:extLst>
              <a:ext uri="{FF2B5EF4-FFF2-40B4-BE49-F238E27FC236}">
                <a16:creationId xmlns:a16="http://schemas.microsoft.com/office/drawing/2014/main" id="{943EA391-8A59-4D79-9FE0-BA87912B93FA}"/>
              </a:ext>
            </a:extLst>
          </p:cNvPr>
          <p:cNvSpPr>
            <a:spLocks noGrp="1"/>
          </p:cNvSpPr>
          <p:nvPr/>
        </p:nvSpPr>
        <p:spPr>
          <a:xfrm>
            <a:off x="609600" y="5276850"/>
            <a:ext cx="10972800" cy="628650"/>
          </a:xfrm>
          <a:prstGeom prst="rect">
            <a:avLst/>
          </a:prstGeom>
          <a:noFill/>
          <a:ln w="0">
            <a:noFill/>
          </a:ln>
        </p:spPr>
        <p:txBody>
          <a:bodyPr lIns="0" tIns="0" rIns="0" bIns="0" anchor="t">
            <a:noAutofit/>
          </a:bodyPr>
          <a:lstStyle/>
          <a:p>
            <a:pPr>
              <a:defRPr sz="2025" b="0">
                <a:solidFill>
                  <a:srgbClr val="FFFFFF"/>
                </a:solidFill>
                <a:latin typeface="Liberation Sans"/>
                <a:ea typeface="Liberation Sans"/>
                <a:cs typeface="Liberation Sans"/>
              </a:defRPr>
            </a:pPr>
            <a:r>
              <a:rPr sz="2025" b="0">
                <a:solidFill>
                  <a:srgbClr val="FFFFFF"/>
                </a:solidFill>
                <a:latin typeface="Liberation Sans"/>
                <a:ea typeface="Liberation Sans"/>
                <a:cs typeface="Liberation Sans"/>
              </a:rPr>
              <a:t>Confirm pilot acceptance, Finance approval and the purchase conditions before signing a contract.</a:t>
            </a:r>
          </a:p>
        </p:txBody>
      </p:sp>
    </p:spTree>
    <p:extLst>
      <p:ext uri="{BB962C8B-B14F-4D97-AF65-F5344CB8AC3E}">
        <p14:creationId xmlns:p14="http://schemas.microsoft.com/office/powerpoint/2010/main" val="996042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E505DD70-5137-43A3-BA3B-259F37F9DF0C}"/>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Appendix: Workforce and site operations</a:t>
            </a:r>
          </a:p>
        </p:txBody>
      </p:sp>
      <p:sp>
        <p:nvSpPr>
          <p:cNvPr id="2" name="text-9x53xa-hre0y">
            <a:extLst>
              <a:ext uri="{FF2B5EF4-FFF2-40B4-BE49-F238E27FC236}">
                <a16:creationId xmlns:a16="http://schemas.microsoft.com/office/drawing/2014/main" id="{4B01B53E-5547-454A-8E5B-8CC2E10F747C}"/>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Choose the modules needed for the agreed scope.</a:t>
            </a:r>
          </a:p>
        </p:txBody>
      </p:sp>
      <p:sp>
        <p:nvSpPr>
          <p:cNvPr id="3" name="text-9x53xa-ojosh">
            <a:extLst>
              <a:ext uri="{FF2B5EF4-FFF2-40B4-BE49-F238E27FC236}">
                <a16:creationId xmlns:a16="http://schemas.microsoft.com/office/drawing/2014/main" id="{8660883E-249B-4A74-A0CC-683BE1EBDB8C}"/>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9x53xa-4a8nf">
            <a:extLst>
              <a:ext uri="{FF2B5EF4-FFF2-40B4-BE49-F238E27FC236}">
                <a16:creationId xmlns:a16="http://schemas.microsoft.com/office/drawing/2014/main" id="{B124B201-1445-4D34-BEF8-8D080E1F2C47}"/>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19</a:t>
            </a:r>
          </a:p>
        </p:txBody>
      </p:sp>
      <p:sp>
        <p:nvSpPr>
          <p:cNvPr id="5" name="text-9x53xa-07src">
            <a:extLst>
              <a:ext uri="{FF2B5EF4-FFF2-40B4-BE49-F238E27FC236}">
                <a16:creationId xmlns:a16="http://schemas.microsoft.com/office/drawing/2014/main" id="{F6DA443C-5818-4C70-A4B1-4A4F96051605}"/>
              </a:ext>
            </a:extLst>
          </p:cNvPr>
          <p:cNvSpPr>
            <a:spLocks noGrp="1"/>
          </p:cNvSpPr>
          <p:nvPr/>
        </p:nvSpPr>
        <p:spPr>
          <a:xfrm>
            <a:off x="609600" y="1952625"/>
            <a:ext cx="5314950" cy="419100"/>
          </a:xfrm>
          <a:prstGeom prst="rect">
            <a:avLst/>
          </a:prstGeom>
          <a:noFill/>
          <a:ln w="0">
            <a:noFill/>
          </a:ln>
        </p:spPr>
        <p:txBody>
          <a:bodyPr lIns="0" tIns="0" rIns="0" bIns="0" anchor="t">
            <a:noAutofit/>
          </a:bodyPr>
          <a:lstStyle/>
          <a:p>
            <a:pPr>
              <a:defRPr sz="2325" b="1">
                <a:solidFill>
                  <a:srgbClr val="001A3A"/>
                </a:solidFill>
                <a:latin typeface="Liberation Sans"/>
                <a:ea typeface="Liberation Sans"/>
                <a:cs typeface="Liberation Sans"/>
              </a:defRPr>
            </a:pPr>
            <a:r>
              <a:rPr sz="2325" b="1">
                <a:solidFill>
                  <a:srgbClr val="001A3A"/>
                </a:solidFill>
                <a:latin typeface="Liberation Sans"/>
                <a:ea typeface="Liberation Sans"/>
                <a:cs typeface="Liberation Sans"/>
              </a:rPr>
              <a:t>Workforce and health</a:t>
            </a:r>
          </a:p>
        </p:txBody>
      </p:sp>
      <p:sp>
        <p:nvSpPr>
          <p:cNvPr id="6" name="text-9x53xa-5dq2f">
            <a:extLst>
              <a:ext uri="{FF2B5EF4-FFF2-40B4-BE49-F238E27FC236}">
                <a16:creationId xmlns:a16="http://schemas.microsoft.com/office/drawing/2014/main" id="{997C3FA9-8BC9-4C4A-85FF-D506089F0FD9}"/>
              </a:ext>
            </a:extLst>
          </p:cNvPr>
          <p:cNvSpPr>
            <a:spLocks noGrp="1"/>
          </p:cNvSpPr>
          <p:nvPr/>
        </p:nvSpPr>
        <p:spPr>
          <a:xfrm>
            <a:off x="609600" y="2657475"/>
            <a:ext cx="5314950" cy="3067050"/>
          </a:xfrm>
          <a:prstGeom prst="rect">
            <a:avLst/>
          </a:prstGeom>
          <a:noFill/>
          <a:ln w="0">
            <a:noFill/>
          </a:ln>
        </p:spPr>
        <p:txBody>
          <a:bodyPr lIns="0" tIns="0" rIns="0" bIns="0" anchor="t">
            <a:noAutofit/>
          </a:bodyPr>
          <a:lstStyle/>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Learning &amp; TNA</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Rosters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Time &amp; Attendance</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Hours Worked</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Health</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Injury Management</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Drug &amp; Alcohol Testing</a:t>
            </a:r>
          </a:p>
        </p:txBody>
      </p:sp>
      <p:sp>
        <p:nvSpPr>
          <p:cNvPr id="7" name="text-9x53xa-4olvn">
            <a:extLst>
              <a:ext uri="{FF2B5EF4-FFF2-40B4-BE49-F238E27FC236}">
                <a16:creationId xmlns:a16="http://schemas.microsoft.com/office/drawing/2014/main" id="{C4525165-E84B-4C78-AD4A-7DC1F7A5BE6D}"/>
              </a:ext>
            </a:extLst>
          </p:cNvPr>
          <p:cNvSpPr>
            <a:spLocks noGrp="1"/>
          </p:cNvSpPr>
          <p:nvPr/>
        </p:nvSpPr>
        <p:spPr>
          <a:xfrm>
            <a:off x="6267450" y="1952625"/>
            <a:ext cx="5314950" cy="419100"/>
          </a:xfrm>
          <a:prstGeom prst="rect">
            <a:avLst/>
          </a:prstGeom>
          <a:noFill/>
          <a:ln w="0">
            <a:noFill/>
          </a:ln>
        </p:spPr>
        <p:txBody>
          <a:bodyPr lIns="0" tIns="0" rIns="0" bIns="0" anchor="t">
            <a:noAutofit/>
          </a:bodyPr>
          <a:lstStyle/>
          <a:p>
            <a:pPr>
              <a:defRPr sz="2325" b="1">
                <a:solidFill>
                  <a:srgbClr val="001A3A"/>
                </a:solidFill>
                <a:latin typeface="Liberation Sans"/>
                <a:ea typeface="Liberation Sans"/>
                <a:cs typeface="Liberation Sans"/>
              </a:defRPr>
            </a:pPr>
            <a:r>
              <a:rPr sz="2325" b="1">
                <a:solidFill>
                  <a:srgbClr val="001A3A"/>
                </a:solidFill>
                <a:latin typeface="Liberation Sans"/>
                <a:ea typeface="Liberation Sans"/>
                <a:cs typeface="Liberation Sans"/>
              </a:rPr>
              <a:t>Work and site operations</a:t>
            </a:r>
          </a:p>
        </p:txBody>
      </p:sp>
      <p:sp>
        <p:nvSpPr>
          <p:cNvPr id="8" name="text-9x53xa-3vdky">
            <a:extLst>
              <a:ext uri="{FF2B5EF4-FFF2-40B4-BE49-F238E27FC236}">
                <a16:creationId xmlns:a16="http://schemas.microsoft.com/office/drawing/2014/main" id="{E95A451B-0150-4F7A-99E0-07094E3FE5F9}"/>
              </a:ext>
            </a:extLst>
          </p:cNvPr>
          <p:cNvSpPr>
            <a:spLocks noGrp="1"/>
          </p:cNvSpPr>
          <p:nvPr/>
        </p:nvSpPr>
        <p:spPr>
          <a:xfrm>
            <a:off x="6267450" y="2657475"/>
            <a:ext cx="5314950" cy="3067050"/>
          </a:xfrm>
          <a:prstGeom prst="rect">
            <a:avLst/>
          </a:prstGeom>
          <a:noFill/>
          <a:ln w="0">
            <a:noFill/>
          </a:ln>
        </p:spPr>
        <p:txBody>
          <a:bodyPr lIns="0" tIns="0" rIns="0" bIns="0" anchor="t">
            <a:noAutofit/>
          </a:bodyPr>
          <a:lstStyle/>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Contractors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Site Access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Visitors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Permits to Work</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Assets &amp; Equipment</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Inspections &amp; Observations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Defects</a:t>
            </a:r>
          </a:p>
        </p:txBody>
      </p:sp>
    </p:spTree>
    <p:extLst>
      <p:ext uri="{BB962C8B-B14F-4D97-AF65-F5344CB8AC3E}">
        <p14:creationId xmlns:p14="http://schemas.microsoft.com/office/powerpoint/2010/main" val="422435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slide-title">
            <a:extLst>
              <a:ext uri="{FF2B5EF4-FFF2-40B4-BE49-F238E27FC236}">
                <a16:creationId xmlns:a16="http://schemas.microsoft.com/office/drawing/2014/main" id="{F6FB7809-EFFC-4B9B-9868-381DEB1E6C8A}"/>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Appendix: Risk, assurance and platform tools</a:t>
            </a:r>
          </a:p>
        </p:txBody>
      </p:sp>
      <p:sp>
        <p:nvSpPr>
          <p:cNvPr id="2" name="text-2bl59b-13sfn">
            <a:extLst>
              <a:ext uri="{FF2B5EF4-FFF2-40B4-BE49-F238E27FC236}">
                <a16:creationId xmlns:a16="http://schemas.microsoft.com/office/drawing/2014/main" id="{C76CFC31-A4BD-43F3-8561-6A4E30B8C62D}"/>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Additional modules are available if our scope grows.</a:t>
            </a:r>
          </a:p>
        </p:txBody>
      </p:sp>
      <p:sp>
        <p:nvSpPr>
          <p:cNvPr id="3" name="text-2bl59b-opz8u">
            <a:extLst>
              <a:ext uri="{FF2B5EF4-FFF2-40B4-BE49-F238E27FC236}">
                <a16:creationId xmlns:a16="http://schemas.microsoft.com/office/drawing/2014/main" id="{A9A8976E-B59C-4145-A9D9-CB018F587EC8}"/>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2bl59b-221qk">
            <a:extLst>
              <a:ext uri="{FF2B5EF4-FFF2-40B4-BE49-F238E27FC236}">
                <a16:creationId xmlns:a16="http://schemas.microsoft.com/office/drawing/2014/main" id="{8BE40F68-9CF2-4B17-9B11-4A347E51A86B}"/>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20</a:t>
            </a:r>
          </a:p>
        </p:txBody>
      </p:sp>
      <p:sp>
        <p:nvSpPr>
          <p:cNvPr id="5" name="text-2bl59b-p57ez">
            <a:extLst>
              <a:ext uri="{FF2B5EF4-FFF2-40B4-BE49-F238E27FC236}">
                <a16:creationId xmlns:a16="http://schemas.microsoft.com/office/drawing/2014/main" id="{FA2151F6-8212-4078-93B5-83078C469081}"/>
              </a:ext>
            </a:extLst>
          </p:cNvPr>
          <p:cNvSpPr>
            <a:spLocks noGrp="1"/>
          </p:cNvSpPr>
          <p:nvPr/>
        </p:nvSpPr>
        <p:spPr>
          <a:xfrm>
            <a:off x="609600" y="1952625"/>
            <a:ext cx="5314950" cy="419100"/>
          </a:xfrm>
          <a:prstGeom prst="rect">
            <a:avLst/>
          </a:prstGeom>
          <a:noFill/>
          <a:ln w="0">
            <a:noFill/>
          </a:ln>
        </p:spPr>
        <p:txBody>
          <a:bodyPr lIns="0" tIns="0" rIns="0" bIns="0" anchor="t">
            <a:noAutofit/>
          </a:bodyPr>
          <a:lstStyle/>
          <a:p>
            <a:pPr>
              <a:defRPr sz="2325" b="1">
                <a:solidFill>
                  <a:srgbClr val="001A3A"/>
                </a:solidFill>
                <a:latin typeface="Liberation Sans"/>
                <a:ea typeface="Liberation Sans"/>
                <a:cs typeface="Liberation Sans"/>
              </a:defRPr>
            </a:pPr>
            <a:r>
              <a:rPr sz="2325" b="1">
                <a:solidFill>
                  <a:srgbClr val="001A3A"/>
                </a:solidFill>
                <a:latin typeface="Liberation Sans"/>
                <a:ea typeface="Liberation Sans"/>
                <a:cs typeface="Liberation Sans"/>
              </a:rPr>
              <a:t>Risk and assurance</a:t>
            </a:r>
          </a:p>
        </p:txBody>
      </p:sp>
      <p:sp>
        <p:nvSpPr>
          <p:cNvPr id="6" name="text-2bl59b-z96eu">
            <a:extLst>
              <a:ext uri="{FF2B5EF4-FFF2-40B4-BE49-F238E27FC236}">
                <a16:creationId xmlns:a16="http://schemas.microsoft.com/office/drawing/2014/main" id="{053CE3E0-336C-4EB1-8D2E-7587392716B4}"/>
              </a:ext>
            </a:extLst>
          </p:cNvPr>
          <p:cNvSpPr>
            <a:spLocks noGrp="1"/>
          </p:cNvSpPr>
          <p:nvPr/>
        </p:nvSpPr>
        <p:spPr>
          <a:xfrm>
            <a:off x="609600" y="2657475"/>
            <a:ext cx="5314950" cy="3371850"/>
          </a:xfrm>
          <a:prstGeom prst="rect">
            <a:avLst/>
          </a:prstGeom>
          <a:noFill/>
          <a:ln w="0">
            <a:noFill/>
          </a:ln>
        </p:spPr>
        <p:txBody>
          <a:bodyPr lIns="0" tIns="0" rIns="0" bIns="0" anchor="t">
            <a:noAutofit/>
          </a:bodyPr>
          <a:lstStyle/>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Risk</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Critical Controls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Events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Investigations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Management of Change</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Legal Compliance</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Chemicals &amp; Substances</a:t>
            </a:r>
          </a:p>
        </p:txBody>
      </p:sp>
      <p:sp>
        <p:nvSpPr>
          <p:cNvPr id="7" name="text-2bl59b-8vzt1">
            <a:extLst>
              <a:ext uri="{FF2B5EF4-FFF2-40B4-BE49-F238E27FC236}">
                <a16:creationId xmlns:a16="http://schemas.microsoft.com/office/drawing/2014/main" id="{7A961EF5-74CB-48E6-9387-680F3836E868}"/>
              </a:ext>
            </a:extLst>
          </p:cNvPr>
          <p:cNvSpPr>
            <a:spLocks noGrp="1"/>
          </p:cNvSpPr>
          <p:nvPr/>
        </p:nvSpPr>
        <p:spPr>
          <a:xfrm>
            <a:off x="6267450" y="1952625"/>
            <a:ext cx="5314950" cy="419100"/>
          </a:xfrm>
          <a:prstGeom prst="rect">
            <a:avLst/>
          </a:prstGeom>
          <a:noFill/>
          <a:ln w="0">
            <a:noFill/>
          </a:ln>
        </p:spPr>
        <p:txBody>
          <a:bodyPr lIns="0" tIns="0" rIns="0" bIns="0" anchor="t">
            <a:noAutofit/>
          </a:bodyPr>
          <a:lstStyle/>
          <a:p>
            <a:pPr>
              <a:defRPr sz="2325" b="1">
                <a:solidFill>
                  <a:srgbClr val="001A3A"/>
                </a:solidFill>
                <a:latin typeface="Liberation Sans"/>
                <a:ea typeface="Liberation Sans"/>
                <a:cs typeface="Liberation Sans"/>
              </a:defRPr>
            </a:pPr>
            <a:r>
              <a:rPr sz="2325" b="1">
                <a:solidFill>
                  <a:srgbClr val="001A3A"/>
                </a:solidFill>
                <a:latin typeface="Liberation Sans"/>
                <a:ea typeface="Liberation Sans"/>
                <a:cs typeface="Liberation Sans"/>
              </a:rPr>
              <a:t>Evidence and coordination</a:t>
            </a:r>
          </a:p>
        </p:txBody>
      </p:sp>
      <p:sp>
        <p:nvSpPr>
          <p:cNvPr id="8" name="text-2bl59b-yv8l2">
            <a:extLst>
              <a:ext uri="{FF2B5EF4-FFF2-40B4-BE49-F238E27FC236}">
                <a16:creationId xmlns:a16="http://schemas.microsoft.com/office/drawing/2014/main" id="{D39019F8-E1E1-4522-A86C-DBE8D8985BE1}"/>
              </a:ext>
            </a:extLst>
          </p:cNvPr>
          <p:cNvSpPr>
            <a:spLocks noGrp="1"/>
          </p:cNvSpPr>
          <p:nvPr/>
        </p:nvSpPr>
        <p:spPr>
          <a:xfrm>
            <a:off x="6267450" y="2657475"/>
            <a:ext cx="5314950" cy="3371850"/>
          </a:xfrm>
          <a:prstGeom prst="rect">
            <a:avLst/>
          </a:prstGeom>
          <a:noFill/>
          <a:ln w="0">
            <a:noFill/>
          </a:ln>
        </p:spPr>
        <p:txBody>
          <a:bodyPr lIns="0" tIns="0" rIns="0" bIns="0" anchor="t">
            <a:noAutofit/>
          </a:bodyPr>
          <a:lstStyle/>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Documents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Workflow</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Actions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Registers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Reports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Automated Rules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Integrations &amp; APIs</a:t>
            </a:r>
          </a:p>
          <a:p>
            <a:pPr>
              <a:defRPr sz="2100" b="0">
                <a:solidFill>
                  <a:srgbClr val="536179"/>
                </a:solidFill>
                <a:latin typeface="Liberation Sans"/>
                <a:ea typeface="Liberation Sans"/>
                <a:cs typeface="Liberation Sans"/>
              </a:defRPr>
            </a:pPr>
            <a:r>
              <a:rPr sz="2100" b="0">
                <a:solidFill>
                  <a:srgbClr val="536179"/>
                </a:solidFill>
                <a:latin typeface="Liberation Sans"/>
                <a:ea typeface="Liberation Sans"/>
                <a:cs typeface="Liberation Sans"/>
              </a:rPr>
              <a:t>Weather</a:t>
            </a:r>
          </a:p>
        </p:txBody>
      </p:sp>
    </p:spTree>
    <p:extLst>
      <p:ext uri="{BB962C8B-B14F-4D97-AF65-F5344CB8AC3E}">
        <p14:creationId xmlns:p14="http://schemas.microsoft.com/office/powerpoint/2010/main" val="33689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280D05AF-F2B8-42F5-A0AE-CBB0A6EB58A8}"/>
              </a:ext>
            </a:extLst>
          </p:cNvPr>
          <p:cNvSpPr>
            <a:spLocks noGrp="1"/>
          </p:cNvSpPr>
          <p:nvPr/>
        </p:nvSpPr>
        <p:spPr>
          <a:xfrm>
            <a:off x="609600" y="428625"/>
            <a:ext cx="10972800" cy="590550"/>
          </a:xfrm>
          <a:prstGeom prst="rect">
            <a:avLst/>
          </a:prstGeom>
          <a:noFill/>
          <a:ln w="0">
            <a:noFill/>
          </a:ln>
        </p:spPr>
        <p:txBody>
          <a:bodyPr lIns="0" tIns="0" rIns="0" bIns="0" anchor="t">
            <a:noAutofit/>
          </a:bodyPr>
          <a:lstStyle/>
          <a:p>
            <a:pPr>
              <a:defRPr sz="3300" b="1">
                <a:solidFill>
                  <a:srgbClr val="001A3A"/>
                </a:solidFill>
                <a:latin typeface="Liberation Sans"/>
                <a:ea typeface="Liberation Sans"/>
                <a:cs typeface="Liberation Sans"/>
              </a:defRPr>
            </a:pPr>
            <a:r>
              <a:rPr sz="3300" b="1">
                <a:solidFill>
                  <a:srgbClr val="001A3A"/>
                </a:solidFill>
                <a:latin typeface="Liberation Sans"/>
                <a:ea typeface="Liberation Sans"/>
                <a:cs typeface="Liberation Sans"/>
              </a:rPr>
              <a:t>Appendix: Calculating time savings</a:t>
            </a:r>
          </a:p>
        </p:txBody>
      </p:sp>
      <p:sp>
        <p:nvSpPr>
          <p:cNvPr id="2" name="text-2hl7u5-wwmyb">
            <a:extLst>
              <a:ext uri="{FF2B5EF4-FFF2-40B4-BE49-F238E27FC236}">
                <a16:creationId xmlns:a16="http://schemas.microsoft.com/office/drawing/2014/main" id="{DB229A18-24E5-41E0-81A9-DD03BB75C200}"/>
              </a:ext>
            </a:extLst>
          </p:cNvPr>
          <p:cNvSpPr>
            <a:spLocks noGrp="1"/>
          </p:cNvSpPr>
          <p:nvPr/>
        </p:nvSpPr>
        <p:spPr>
          <a:xfrm>
            <a:off x="609600" y="1114425"/>
            <a:ext cx="10972800" cy="590550"/>
          </a:xfrm>
          <a:prstGeom prst="rect">
            <a:avLst/>
          </a:prstGeom>
          <a:noFill/>
          <a:ln w="0">
            <a:noFill/>
          </a:ln>
        </p:spPr>
        <p:txBody>
          <a:bodyPr lIns="0" tIns="0" rIns="0" bIns="0" anchor="t">
            <a:noAutofit/>
          </a:bodyPr>
          <a:lstStyle/>
          <a:p>
            <a:pPr>
              <a:defRPr sz="1875" b="0">
                <a:solidFill>
                  <a:srgbClr val="536179"/>
                </a:solidFill>
                <a:latin typeface="Liberation Sans"/>
                <a:ea typeface="Liberation Sans"/>
                <a:cs typeface="Liberation Sans"/>
              </a:defRPr>
            </a:pPr>
            <a:r>
              <a:rPr sz="1875" b="0">
                <a:solidFill>
                  <a:srgbClr val="536179"/>
                </a:solidFill>
                <a:latin typeface="Liberation Sans"/>
                <a:ea typeface="Liberation Sans"/>
                <a:cs typeface="Liberation Sans"/>
              </a:rPr>
              <a:t>Base the calculation on measured task times, pilot results and expected use.</a:t>
            </a:r>
          </a:p>
        </p:txBody>
      </p:sp>
      <p:sp>
        <p:nvSpPr>
          <p:cNvPr id="3" name="text-2hl7u5-1day6">
            <a:extLst>
              <a:ext uri="{FF2B5EF4-FFF2-40B4-BE49-F238E27FC236}">
                <a16:creationId xmlns:a16="http://schemas.microsoft.com/office/drawing/2014/main" id="{59D1A3AF-A55A-4341-95B2-2AB961261D6D}"/>
              </a:ext>
            </a:extLst>
          </p:cNvPr>
          <p:cNvSpPr>
            <a:spLocks noGrp="1"/>
          </p:cNvSpPr>
          <p:nvPr/>
        </p:nvSpPr>
        <p:spPr>
          <a:xfrm>
            <a:off x="609600" y="6467475"/>
            <a:ext cx="4000500" cy="209550"/>
          </a:xfrm>
          <a:prstGeom prst="rect">
            <a:avLst/>
          </a:prstGeom>
          <a:noFill/>
          <a:ln w="0">
            <a:noFill/>
          </a:ln>
        </p:spPr>
        <p:txBody>
          <a:bodyPr lIns="0" tIns="0" rIns="0" bIns="0" anchor="t">
            <a:noAutofit/>
          </a:bodyPr>
          <a:lstStyle/>
          <a:p>
            <a:pPr>
              <a:defRPr sz="1200" b="0">
                <a:solidFill>
                  <a:srgbClr val="536179"/>
                </a:solidFill>
                <a:latin typeface="Liberation Sans"/>
                <a:ea typeface="Liberation Sans"/>
                <a:cs typeface="Liberation Sans"/>
              </a:defRPr>
            </a:pPr>
            <a:r>
              <a:rPr lang="en-AU" sz="1200" b="0" dirty="0">
                <a:solidFill>
                  <a:srgbClr val="536179"/>
                </a:solidFill>
                <a:latin typeface="Liberation Sans"/>
                <a:ea typeface="Liberation Sans"/>
                <a:cs typeface="Liberation Sans"/>
              </a:rPr>
              <a:t>Argent Workbench</a:t>
            </a:r>
            <a:endParaRPr sz="1200" b="0" dirty="0">
              <a:solidFill>
                <a:srgbClr val="536179"/>
              </a:solidFill>
              <a:latin typeface="Liberation Sans"/>
              <a:ea typeface="Liberation Sans"/>
              <a:cs typeface="Liberation Sans"/>
            </a:endParaRPr>
          </a:p>
        </p:txBody>
      </p:sp>
      <p:sp>
        <p:nvSpPr>
          <p:cNvPr id="4" name="text-2hl7u5-fvvwn">
            <a:extLst>
              <a:ext uri="{FF2B5EF4-FFF2-40B4-BE49-F238E27FC236}">
                <a16:creationId xmlns:a16="http://schemas.microsoft.com/office/drawing/2014/main" id="{8709CAE7-4D45-4485-8F29-9CE785AC6699}"/>
              </a:ext>
            </a:extLst>
          </p:cNvPr>
          <p:cNvSpPr>
            <a:spLocks noGrp="1"/>
          </p:cNvSpPr>
          <p:nvPr/>
        </p:nvSpPr>
        <p:spPr>
          <a:xfrm>
            <a:off x="11049000" y="6438900"/>
            <a:ext cx="533400" cy="238125"/>
          </a:xfrm>
          <a:prstGeom prst="rect">
            <a:avLst/>
          </a:prstGeom>
          <a:noFill/>
          <a:ln w="0">
            <a:noFill/>
          </a:ln>
        </p:spPr>
        <p:txBody>
          <a:bodyPr lIns="0" tIns="0" rIns="0" bIns="0" anchor="t">
            <a:noAutofit/>
          </a:bodyPr>
          <a:lstStyle/>
          <a:p>
            <a:pPr algn="r">
              <a:defRPr sz="1350" b="0">
                <a:solidFill>
                  <a:srgbClr val="536179"/>
                </a:solidFill>
                <a:latin typeface="Liberation Sans"/>
                <a:ea typeface="Liberation Sans"/>
                <a:cs typeface="Liberation Sans"/>
              </a:defRPr>
            </a:pPr>
            <a:r>
              <a:rPr sz="1350" b="0">
                <a:solidFill>
                  <a:srgbClr val="536179"/>
                </a:solidFill>
                <a:latin typeface="Liberation Sans"/>
                <a:ea typeface="Liberation Sans"/>
                <a:cs typeface="Liberation Sans"/>
              </a:rPr>
              <a:t>21</a:t>
            </a:r>
          </a:p>
        </p:txBody>
      </p:sp>
      <p:graphicFrame>
        <p:nvGraphicFramePr>
          <p:cNvPr id="13" name="Table 12"/>
          <p:cNvGraphicFramePr/>
          <p:nvPr/>
        </p:nvGraphicFramePr>
        <p:xfrm>
          <a:off x="609600" y="1809750"/>
          <a:ext cx="10972800" cy="2762250"/>
        </p:xfrm>
        <a:graphic>
          <a:graphicData uri="http://schemas.openxmlformats.org/drawingml/2006/table">
            <a:tbl>
              <a:tblPr firstRow="1"/>
              <a:tblGrid>
                <a:gridCol w="4619625">
                  <a:extLst>
                    <a:ext uri="{9D8B030D-6E8A-4147-A177-3AD203B41FA5}">
                      <a16:colId xmlns:a16="http://schemas.microsoft.com/office/drawing/2014/main" val="20000"/>
                    </a:ext>
                  </a:extLst>
                </a:gridCol>
                <a:gridCol w="2381250">
                  <a:extLst>
                    <a:ext uri="{9D8B030D-6E8A-4147-A177-3AD203B41FA5}">
                      <a16:colId xmlns:a16="http://schemas.microsoft.com/office/drawing/2014/main" val="20001"/>
                    </a:ext>
                  </a:extLst>
                </a:gridCol>
                <a:gridCol w="3971925">
                  <a:extLst>
                    <a:ext uri="{9D8B030D-6E8A-4147-A177-3AD203B41FA5}">
                      <a16:colId xmlns:a16="http://schemas.microsoft.com/office/drawing/2014/main" val="20002"/>
                    </a:ext>
                  </a:extLst>
                </a:gridCol>
              </a:tblGrid>
              <a:tr h="552450">
                <a:tc>
                  <a:txBody>
                    <a:bodyPr/>
                    <a:lstStyle/>
                    <a:p>
                      <a:pPr algn="l"/>
                      <a:r>
                        <a:rPr sz="1650" b="1">
                          <a:solidFill>
                            <a:srgbClr val="FFFFFF"/>
                          </a:solidFill>
                          <a:latin typeface="Liberation Sans"/>
                          <a:ea typeface="Liberation Sans"/>
                          <a:cs typeface="Liberation Sans"/>
                        </a:rPr>
                        <a:t>Input</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Customer value</a:t>
                      </a:r>
                    </a:p>
                  </a:txBody>
                  <a:tcPr anchor="ctr">
                    <a:solidFill>
                      <a:srgbClr val="001A3A"/>
                    </a:solidFill>
                  </a:tcPr>
                </a:tc>
                <a:tc>
                  <a:txBody>
                    <a:bodyPr/>
                    <a:lstStyle/>
                    <a:p>
                      <a:pPr algn="l"/>
                      <a:r>
                        <a:rPr sz="1650" b="1">
                          <a:solidFill>
                            <a:srgbClr val="FFFFFF"/>
                          </a:solidFill>
                          <a:latin typeface="Liberation Sans"/>
                          <a:ea typeface="Liberation Sans"/>
                          <a:cs typeface="Liberation Sans"/>
                        </a:rPr>
                        <a:t>Evidence</a:t>
                      </a:r>
                    </a:p>
                  </a:txBody>
                  <a:tcPr anchor="ctr">
                    <a:solidFill>
                      <a:srgbClr val="001A3A"/>
                    </a:solidFill>
                  </a:tcPr>
                </a:tc>
                <a:extLst>
                  <a:ext uri="{0D108BD9-81ED-4DB2-BD59-A6C34878D82A}">
                    <a16:rowId xmlns:a16="http://schemas.microsoft.com/office/drawing/2014/main" val="10000"/>
                  </a:ext>
                </a:extLst>
              </a:tr>
              <a:tr h="552450">
                <a:tc>
                  <a:txBody>
                    <a:bodyPr/>
                    <a:lstStyle/>
                    <a:p>
                      <a:pPr algn="l"/>
                      <a:r>
                        <a:rPr sz="1725" b="0">
                          <a:solidFill>
                            <a:srgbClr val="0F172A"/>
                          </a:solidFill>
                          <a:latin typeface="Liberation Sans"/>
                          <a:ea typeface="Liberation Sans"/>
                          <a:cs typeface="Liberation Sans"/>
                        </a:rPr>
                        <a:t>Annual task volume V</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[Count]</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[System report]</a:t>
                      </a:r>
                    </a:p>
                  </a:txBody>
                  <a:tcPr anchor="ctr">
                    <a:solidFill>
                      <a:srgbClr val="FFFFFF"/>
                    </a:solidFill>
                  </a:tcPr>
                </a:tc>
                <a:extLst>
                  <a:ext uri="{0D108BD9-81ED-4DB2-BD59-A6C34878D82A}">
                    <a16:rowId xmlns:a16="http://schemas.microsoft.com/office/drawing/2014/main" val="10001"/>
                  </a:ext>
                </a:extLst>
              </a:tr>
              <a:tr h="552450">
                <a:tc>
                  <a:txBody>
                    <a:bodyPr/>
                    <a:lstStyle/>
                    <a:p>
                      <a:pPr algn="l"/>
                      <a:r>
                        <a:rPr sz="1725" b="0">
                          <a:solidFill>
                            <a:srgbClr val="0F172A"/>
                          </a:solidFill>
                          <a:latin typeface="Liberation Sans"/>
                          <a:ea typeface="Liberation Sans"/>
                          <a:cs typeface="Liberation Sans"/>
                        </a:rPr>
                        <a:t>Minutes before and after</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[Before] / [After]</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[Matched time study]</a:t>
                      </a:r>
                    </a:p>
                  </a:txBody>
                  <a:tcPr anchor="ctr">
                    <a:solidFill>
                      <a:srgbClr val="F4F6FA"/>
                    </a:solidFill>
                  </a:tcPr>
                </a:tc>
                <a:extLst>
                  <a:ext uri="{0D108BD9-81ED-4DB2-BD59-A6C34878D82A}">
                    <a16:rowId xmlns:a16="http://schemas.microsoft.com/office/drawing/2014/main" val="10002"/>
                  </a:ext>
                </a:extLst>
              </a:tr>
              <a:tr h="552450">
                <a:tc>
                  <a:txBody>
                    <a:bodyPr/>
                    <a:lstStyle/>
                    <a:p>
                      <a:pPr algn="l"/>
                      <a:r>
                        <a:rPr sz="1725" b="0">
                          <a:solidFill>
                            <a:srgbClr val="0F172A"/>
                          </a:solidFill>
                          <a:latin typeface="Liberation Sans"/>
                          <a:ea typeface="Liberation Sans"/>
                          <a:cs typeface="Liberation Sans"/>
                        </a:rPr>
                        <a:t>Adoption a and active-year fraction f</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[0 to 1] / [0 to 1]</a:t>
                      </a:r>
                    </a:p>
                  </a:txBody>
                  <a:tcPr anchor="ctr">
                    <a:solidFill>
                      <a:srgbClr val="FFFFFF"/>
                    </a:solidFill>
                  </a:tcPr>
                </a:tc>
                <a:tc>
                  <a:txBody>
                    <a:bodyPr/>
                    <a:lstStyle/>
                    <a:p>
                      <a:pPr algn="l"/>
                      <a:r>
                        <a:rPr sz="1725" b="0">
                          <a:solidFill>
                            <a:srgbClr val="0011FF"/>
                          </a:solidFill>
                          <a:latin typeface="Liberation Sans"/>
                          <a:ea typeface="Liberation Sans"/>
                          <a:cs typeface="Liberation Sans"/>
                        </a:rPr>
                        <a:t>[Rollout plan]</a:t>
                      </a:r>
                    </a:p>
                  </a:txBody>
                  <a:tcPr anchor="ctr">
                    <a:solidFill>
                      <a:srgbClr val="FFFFFF"/>
                    </a:solidFill>
                  </a:tcPr>
                </a:tc>
                <a:extLst>
                  <a:ext uri="{0D108BD9-81ED-4DB2-BD59-A6C34878D82A}">
                    <a16:rowId xmlns:a16="http://schemas.microsoft.com/office/drawing/2014/main" val="10003"/>
                  </a:ext>
                </a:extLst>
              </a:tr>
              <a:tr h="552450">
                <a:tc>
                  <a:txBody>
                    <a:bodyPr/>
                    <a:lstStyle/>
                    <a:p>
                      <a:pPr algn="l"/>
                      <a:r>
                        <a:rPr sz="1725" b="0">
                          <a:solidFill>
                            <a:srgbClr val="0F172A"/>
                          </a:solidFill>
                          <a:latin typeface="Liberation Sans"/>
                          <a:ea typeface="Liberation Sans"/>
                          <a:cs typeface="Liberation Sans"/>
                        </a:rPr>
                        <a:t>Loaded hourly rate r</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[A$ per hour]</a:t>
                      </a:r>
                    </a:p>
                  </a:txBody>
                  <a:tcPr anchor="ctr">
                    <a:solidFill>
                      <a:srgbClr val="F4F6FA"/>
                    </a:solidFill>
                  </a:tcPr>
                </a:tc>
                <a:tc>
                  <a:txBody>
                    <a:bodyPr/>
                    <a:lstStyle/>
                    <a:p>
                      <a:pPr algn="l"/>
                      <a:r>
                        <a:rPr sz="1725" b="0">
                          <a:solidFill>
                            <a:srgbClr val="0011FF"/>
                          </a:solidFill>
                          <a:latin typeface="Liberation Sans"/>
                          <a:ea typeface="Liberation Sans"/>
                          <a:cs typeface="Liberation Sans"/>
                        </a:rPr>
                        <a:t>[Finance rate]</a:t>
                      </a:r>
                    </a:p>
                  </a:txBody>
                  <a:tcPr anchor="ctr">
                    <a:solidFill>
                      <a:srgbClr val="F4F6FA"/>
                    </a:solidFill>
                  </a:tcPr>
                </a:tc>
                <a:extLst>
                  <a:ext uri="{0D108BD9-81ED-4DB2-BD59-A6C34878D82A}">
                    <a16:rowId xmlns:a16="http://schemas.microsoft.com/office/drawing/2014/main" val="10004"/>
                  </a:ext>
                </a:extLst>
              </a:tr>
            </a:tbl>
          </a:graphicData>
        </a:graphic>
      </p:graphicFrame>
      <p:sp>
        <p:nvSpPr>
          <p:cNvPr id="6" name="text-2hl7u5-5a8nr">
            <a:extLst>
              <a:ext uri="{FF2B5EF4-FFF2-40B4-BE49-F238E27FC236}">
                <a16:creationId xmlns:a16="http://schemas.microsoft.com/office/drawing/2014/main" id="{E684C981-217A-4850-AFA6-EE20F63EA459}"/>
              </a:ext>
            </a:extLst>
          </p:cNvPr>
          <p:cNvSpPr>
            <a:spLocks noGrp="1"/>
          </p:cNvSpPr>
          <p:nvPr/>
        </p:nvSpPr>
        <p:spPr>
          <a:xfrm>
            <a:off x="609600" y="5000625"/>
            <a:ext cx="10972800" cy="438150"/>
          </a:xfrm>
          <a:prstGeom prst="rect">
            <a:avLst/>
          </a:prstGeom>
          <a:noFill/>
          <a:ln w="0">
            <a:noFill/>
          </a:ln>
        </p:spPr>
        <p:txBody>
          <a:bodyPr lIns="0" tIns="0" rIns="0" bIns="0" anchor="t">
            <a:noAutofit/>
          </a:bodyPr>
          <a:lstStyle/>
          <a:p>
            <a:pPr>
              <a:defRPr sz="1950" b="1">
                <a:solidFill>
                  <a:srgbClr val="001A3A"/>
                </a:solidFill>
                <a:latin typeface="Liberation Sans"/>
                <a:ea typeface="Liberation Sans"/>
                <a:cs typeface="Liberation Sans"/>
              </a:defRPr>
            </a:pPr>
            <a:r>
              <a:rPr sz="1950" b="1">
                <a:solidFill>
                  <a:srgbClr val="001A3A"/>
                </a:solidFill>
                <a:latin typeface="Liberation Sans"/>
                <a:ea typeface="Liberation Sans"/>
                <a:cs typeface="Liberation Sans"/>
              </a:rPr>
              <a:t>Hours released = V × (minutes before less after) / 60 × a × f</a:t>
            </a:r>
          </a:p>
        </p:txBody>
      </p:sp>
      <p:sp>
        <p:nvSpPr>
          <p:cNvPr id="7" name="text-2hl7u5-day3a">
            <a:extLst>
              <a:ext uri="{FF2B5EF4-FFF2-40B4-BE49-F238E27FC236}">
                <a16:creationId xmlns:a16="http://schemas.microsoft.com/office/drawing/2014/main" id="{0474A92E-B2E5-4290-A437-AEB7FE636CF9}"/>
              </a:ext>
            </a:extLst>
          </p:cNvPr>
          <p:cNvSpPr>
            <a:spLocks noGrp="1"/>
          </p:cNvSpPr>
          <p:nvPr/>
        </p:nvSpPr>
        <p:spPr>
          <a:xfrm>
            <a:off x="609600" y="5524500"/>
            <a:ext cx="10972800" cy="400050"/>
          </a:xfrm>
          <a:prstGeom prst="rect">
            <a:avLst/>
          </a:prstGeom>
          <a:noFill/>
          <a:ln w="0">
            <a:noFill/>
          </a:ln>
        </p:spPr>
        <p:txBody>
          <a:bodyPr lIns="0" tIns="0" rIns="0" bIns="0" anchor="t">
            <a:noAutofit/>
          </a:bodyPr>
          <a:lstStyle/>
          <a:p>
            <a:pPr>
              <a:defRPr sz="2100" b="1">
                <a:solidFill>
                  <a:srgbClr val="0011FF"/>
                </a:solidFill>
                <a:latin typeface="Liberation Sans"/>
                <a:ea typeface="Liberation Sans"/>
                <a:cs typeface="Liberation Sans"/>
              </a:defRPr>
            </a:pPr>
            <a:r>
              <a:rPr sz="2100" b="1">
                <a:solidFill>
                  <a:srgbClr val="0011FF"/>
                </a:solidFill>
                <a:latin typeface="Liberation Sans"/>
                <a:ea typeface="Liberation Sans"/>
                <a:cs typeface="Liberation Sans"/>
              </a:rPr>
              <a:t>Capacity value = hours released × r</a:t>
            </a:r>
          </a:p>
        </p:txBody>
      </p:sp>
    </p:spTree>
    <p:extLst>
      <p:ext uri="{BB962C8B-B14F-4D97-AF65-F5344CB8AC3E}">
        <p14:creationId xmlns:p14="http://schemas.microsoft.com/office/powerpoint/2010/main" val="82226089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TotalTime>
  <Words>3987</Words>
  <Application>Microsoft Office PowerPoint</Application>
  <DocSecurity>0</DocSecurity>
  <PresentationFormat>Widescreen</PresentationFormat>
  <Paragraphs>541</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Liberation Sans</vt: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josiah@zetti.au</dc:creator>
  <cp:lastModifiedBy>Josiah Oddy</cp:lastModifiedBy>
  <cp:revision>1</cp:revision>
  <dcterms:created xsi:type="dcterms:W3CDTF">2026-10-17T12:04:32Z</dcterms:created>
  <dcterms:modified xsi:type="dcterms:W3CDTF">2026-10-19T11:33:06Z</dcterms:modified>
</cp:coreProperties>
</file>